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37"/>
  </p:notesMasterIdLst>
  <p:sldIdLst>
    <p:sldId id="256" r:id="rId2"/>
    <p:sldId id="257" r:id="rId3"/>
    <p:sldId id="258" r:id="rId4"/>
    <p:sldId id="323" r:id="rId5"/>
    <p:sldId id="324" r:id="rId6"/>
    <p:sldId id="265" r:id="rId7"/>
    <p:sldId id="297" r:id="rId8"/>
    <p:sldId id="298" r:id="rId9"/>
    <p:sldId id="266" r:id="rId10"/>
    <p:sldId id="299" r:id="rId11"/>
    <p:sldId id="300" r:id="rId12"/>
    <p:sldId id="304" r:id="rId13"/>
    <p:sldId id="306" r:id="rId14"/>
    <p:sldId id="276" r:id="rId15"/>
    <p:sldId id="305" r:id="rId16"/>
    <p:sldId id="325" r:id="rId17"/>
    <p:sldId id="261" r:id="rId18"/>
    <p:sldId id="262" r:id="rId19"/>
    <p:sldId id="307" r:id="rId20"/>
    <p:sldId id="308" r:id="rId21"/>
    <p:sldId id="312" r:id="rId22"/>
    <p:sldId id="313" r:id="rId23"/>
    <p:sldId id="267" r:id="rId24"/>
    <p:sldId id="314" r:id="rId25"/>
    <p:sldId id="315" r:id="rId26"/>
    <p:sldId id="268" r:id="rId27"/>
    <p:sldId id="316" r:id="rId28"/>
    <p:sldId id="317" r:id="rId29"/>
    <p:sldId id="318" r:id="rId30"/>
    <p:sldId id="319" r:id="rId31"/>
    <p:sldId id="320" r:id="rId32"/>
    <p:sldId id="322" r:id="rId33"/>
    <p:sldId id="321" r:id="rId34"/>
    <p:sldId id="263" r:id="rId35"/>
    <p:sldId id="264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o, Yuru" initials="SY" lastIdx="3" clrIdx="0">
    <p:extLst>
      <p:ext uri="{19B8F6BF-5375-455C-9EA6-DF929625EA0E}">
        <p15:presenceInfo xmlns:p15="http://schemas.microsoft.com/office/powerpoint/2012/main" userId="S::yurushao@umich.edu::a50ac65b-2828-4324-b55a-2d722d693a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1"/>
    <p:restoredTop sz="93692"/>
  </p:normalViewPr>
  <p:slideViewPr>
    <p:cSldViewPr snapToGrid="0">
      <p:cViewPr varScale="1">
        <p:scale>
          <a:sx n="92" d="100"/>
          <a:sy n="92" d="100"/>
        </p:scale>
        <p:origin x="51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8a81b9d30_0_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48a81b9d30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8835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a81b9d30_0_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48a81b9d30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4940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a81b9d30_0_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48a81b9d30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181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56bad42cb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56bad42cb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456bad42cb_6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35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8a81b9d30_0_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48a81b9d30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8393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a81b9d30_0_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48a81b9d30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7862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a81b9d30_0_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48a81b9d30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427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a81b9d30_0_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48a81b9d30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0049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a81b9d30_0_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48a81b9d30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9657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a81b9d30_0_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48a81b9d30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2825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8a81b9d30_0_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48a81b9d30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a81b9d30_0_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48a81b9d30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050058" y="964829"/>
            <a:ext cx="7490329" cy="65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C125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DC1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050058" y="1659385"/>
            <a:ext cx="7490329" cy="286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70406" y="4767264"/>
            <a:ext cx="8521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2080649" y="4764530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5636164" y="4764530"/>
            <a:ext cx="129825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633088" y="1655948"/>
            <a:ext cx="3810092" cy="198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C125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DC1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36180" y="-287414"/>
            <a:ext cx="3810092" cy="58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570406" y="4767264"/>
            <a:ext cx="8521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2080649" y="4764530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5636164" y="4764530"/>
            <a:ext cx="129825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984494" y="771525"/>
            <a:ext cx="7546050" cy="72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C125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DC1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984494" y="1525067"/>
            <a:ext cx="7546050" cy="302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570406" y="4767264"/>
            <a:ext cx="8521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080649" y="4764530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5636164" y="4764530"/>
            <a:ext cx="129825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84492" y="945138"/>
            <a:ext cx="7585428" cy="44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C125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DC1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989370" y="1426608"/>
            <a:ext cx="3741068" cy="313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781094" y="1426608"/>
            <a:ext cx="3744527" cy="313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570406" y="4767264"/>
            <a:ext cx="8521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2080649" y="4764530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5636164" y="4764530"/>
            <a:ext cx="129825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94337" y="935292"/>
            <a:ext cx="7546050" cy="42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C125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DC1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94337" y="1391245"/>
            <a:ext cx="3745949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994337" y="1871066"/>
            <a:ext cx="3745948" cy="268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787792" y="1391245"/>
            <a:ext cx="3752602" cy="47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787792" y="1871066"/>
            <a:ext cx="3752602" cy="268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570406" y="4767264"/>
            <a:ext cx="8521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2080649" y="4764530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5636164" y="4764530"/>
            <a:ext cx="129825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984494" y="930370"/>
            <a:ext cx="7546050" cy="48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C125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DC1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570406" y="4767264"/>
            <a:ext cx="8521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2080649" y="4764530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5636164" y="4764530"/>
            <a:ext cx="129825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501497" y="4767264"/>
            <a:ext cx="84231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2080649" y="4764530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5636164" y="4764530"/>
            <a:ext cx="129825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47618" y="984516"/>
            <a:ext cx="2786674" cy="68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C125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FDC1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984516"/>
            <a:ext cx="4975184" cy="356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747618" y="1682033"/>
            <a:ext cx="2786674" cy="287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570406" y="4767264"/>
            <a:ext cx="8521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2080649" y="4764530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5636164" y="4764530"/>
            <a:ext cx="129825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3570912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C125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FDC1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777770"/>
            <a:ext cx="5486399" cy="276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4010735"/>
            <a:ext cx="5486399" cy="54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570406" y="4767264"/>
            <a:ext cx="8521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080649" y="4764530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5636164" y="4764530"/>
            <a:ext cx="129825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004182" y="974676"/>
            <a:ext cx="7546050" cy="49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C125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DC1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263039" y="-733790"/>
            <a:ext cx="3028334" cy="754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570406" y="4767264"/>
            <a:ext cx="8521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080649" y="4764530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5636164" y="4764530"/>
            <a:ext cx="129825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84494" y="771525"/>
            <a:ext cx="7546050" cy="72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C125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DC1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84494" y="1525067"/>
            <a:ext cx="7546050" cy="302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70406" y="4767264"/>
            <a:ext cx="8521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080649" y="4764530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5636164" y="4764530"/>
            <a:ext cx="129825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ctrTitle"/>
          </p:nvPr>
        </p:nvSpPr>
        <p:spPr>
          <a:xfrm>
            <a:off x="1028404" y="1091530"/>
            <a:ext cx="7674300" cy="15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38"/>
              <a:buFont typeface="Calibri"/>
              <a:buNone/>
            </a:pPr>
            <a:r>
              <a:rPr lang="en-US" sz="495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Secure Cloud Manufacturing</a:t>
            </a:r>
            <a:endParaRPr sz="3600" b="0" i="0" u="none" strike="noStrike" cap="none">
              <a:solidFill>
                <a:srgbClr val="FDC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436538" y="2514768"/>
            <a:ext cx="6858000" cy="158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Arial"/>
              <a:buNone/>
            </a:pPr>
            <a:r>
              <a:rPr lang="en-US" sz="2600" b="1" dirty="0"/>
              <a:t>Final </a:t>
            </a:r>
            <a:r>
              <a:rPr lang="en-US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400" dirty="0"/>
              <a:t>April 24th, 2019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552725" y="744550"/>
            <a:ext cx="8591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200" dirty="0"/>
              <a:t>Data Collection framework (Sameer S)</a:t>
            </a:r>
            <a:endParaRPr sz="2400" b="1" dirty="0"/>
          </a:p>
        </p:txBody>
      </p:sp>
      <p:sp>
        <p:nvSpPr>
          <p:cNvPr id="224" name="Google Shape;224;p31"/>
          <p:cNvSpPr txBox="1"/>
          <p:nvPr/>
        </p:nvSpPr>
        <p:spPr>
          <a:xfrm>
            <a:off x="552725" y="4570675"/>
            <a:ext cx="5698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9" name="Google Shape;220;p31">
            <a:extLst>
              <a:ext uri="{FF2B5EF4-FFF2-40B4-BE49-F238E27FC236}">
                <a16:creationId xmlns:a16="http://schemas.microsoft.com/office/drawing/2014/main" id="{DAAB9AB1-4AB2-4812-BC4D-12EA13863C0E}"/>
              </a:ext>
            </a:extLst>
          </p:cNvPr>
          <p:cNvGrpSpPr/>
          <p:nvPr/>
        </p:nvGrpSpPr>
        <p:grpSpPr>
          <a:xfrm>
            <a:off x="706818" y="1379974"/>
            <a:ext cx="6035188" cy="1028700"/>
            <a:chOff x="-2042846" y="1289560"/>
            <a:chExt cx="6332831" cy="1371600"/>
          </a:xfrm>
        </p:grpSpPr>
        <p:sp>
          <p:nvSpPr>
            <p:cNvPr id="10" name="Google Shape;221;p31">
              <a:extLst>
                <a:ext uri="{FF2B5EF4-FFF2-40B4-BE49-F238E27FC236}">
                  <a16:creationId xmlns:a16="http://schemas.microsoft.com/office/drawing/2014/main" id="{CF73F3EC-4774-4D17-8DB1-E454DE7DF66B}"/>
                </a:ext>
              </a:extLst>
            </p:cNvPr>
            <p:cNvSpPr/>
            <p:nvPr/>
          </p:nvSpPr>
          <p:spPr>
            <a:xfrm>
              <a:off x="-2042846" y="1289560"/>
              <a:ext cx="3829200" cy="365700"/>
            </a:xfrm>
            <a:prstGeom prst="rect">
              <a:avLst/>
            </a:prstGeom>
            <a:gradFill>
              <a:gsLst>
                <a:gs pos="0">
                  <a:srgbClr val="F63C3C"/>
                </a:gs>
                <a:gs pos="52000">
                  <a:srgbClr val="F86969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Impact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22;p31">
              <a:extLst>
                <a:ext uri="{FF2B5EF4-FFF2-40B4-BE49-F238E27FC236}">
                  <a16:creationId xmlns:a16="http://schemas.microsoft.com/office/drawing/2014/main" id="{9FD0E3A8-A466-4A5C-84A0-C5F8373636FF}"/>
                </a:ext>
              </a:extLst>
            </p:cNvPr>
            <p:cNvSpPr/>
            <p:nvPr/>
          </p:nvSpPr>
          <p:spPr>
            <a:xfrm>
              <a:off x="-2042715" y="1655260"/>
              <a:ext cx="63327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Applications </a:t>
              </a:r>
              <a:r>
                <a:rPr lang="en-US" dirty="0" smtClean="0">
                  <a:solidFill>
                    <a:schemeClr val="dk1"/>
                  </a:solidFill>
                </a:rPr>
                <a:t>that need to extract data are </a:t>
              </a:r>
              <a:r>
                <a:rPr lang="en-US" dirty="0">
                  <a:solidFill>
                    <a:schemeClr val="dk1"/>
                  </a:solidFill>
                </a:rPr>
                <a:t>easier to develop and have more flexibility in how and where they are run</a:t>
              </a: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endParaRPr lang="en-US" dirty="0">
                <a:solidFill>
                  <a:schemeClr val="dk1"/>
                </a:solidFill>
              </a:endParaRP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The library can be easily changed to accommodate any future changes</a:t>
              </a: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endParaRPr lang="en-US" dirty="0">
                <a:solidFill>
                  <a:schemeClr val="dk1"/>
                </a:solidFill>
              </a:endParaRP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The local API’s and the </a:t>
              </a:r>
              <a:r>
                <a:rPr lang="en-US" dirty="0" err="1">
                  <a:solidFill>
                    <a:schemeClr val="dk1"/>
                  </a:solidFill>
                </a:rPr>
                <a:t>gRPC</a:t>
              </a:r>
              <a:r>
                <a:rPr lang="en-US" dirty="0">
                  <a:solidFill>
                    <a:schemeClr val="dk1"/>
                  </a:solidFill>
                </a:rPr>
                <a:t> library can be used interchangeably so there won’t be any overheard when switching between collecting data remotely and locally</a:t>
              </a:r>
              <a:endParaRPr dirty="0"/>
            </a:p>
            <a:p>
              <a:pPr marL="132160" marR="0" lvl="0" indent="-6548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17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552725" y="744550"/>
            <a:ext cx="8591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200" dirty="0"/>
              <a:t>Data Collection framework (Sameer S)</a:t>
            </a:r>
            <a:endParaRPr sz="2400" b="1" dirty="0"/>
          </a:p>
        </p:txBody>
      </p:sp>
      <p:sp>
        <p:nvSpPr>
          <p:cNvPr id="224" name="Google Shape;224;p31"/>
          <p:cNvSpPr txBox="1"/>
          <p:nvPr/>
        </p:nvSpPr>
        <p:spPr>
          <a:xfrm>
            <a:off x="552725" y="4570675"/>
            <a:ext cx="5698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6" name="Google Shape;220;p31">
            <a:extLst>
              <a:ext uri="{FF2B5EF4-FFF2-40B4-BE49-F238E27FC236}">
                <a16:creationId xmlns:a16="http://schemas.microsoft.com/office/drawing/2014/main" id="{EBE5E7CF-4C4F-4541-84BC-C454F61DDE9A}"/>
              </a:ext>
            </a:extLst>
          </p:cNvPr>
          <p:cNvGrpSpPr/>
          <p:nvPr/>
        </p:nvGrpSpPr>
        <p:grpSpPr>
          <a:xfrm>
            <a:off x="645919" y="1464550"/>
            <a:ext cx="6035188" cy="1028700"/>
            <a:chOff x="-2042846" y="1289560"/>
            <a:chExt cx="6332831" cy="1371600"/>
          </a:xfrm>
        </p:grpSpPr>
        <p:sp>
          <p:nvSpPr>
            <p:cNvPr id="7" name="Google Shape;221;p31">
              <a:extLst>
                <a:ext uri="{FF2B5EF4-FFF2-40B4-BE49-F238E27FC236}">
                  <a16:creationId xmlns:a16="http://schemas.microsoft.com/office/drawing/2014/main" id="{D62F13B3-6B5E-4367-A605-CD0A1ABF1A3B}"/>
                </a:ext>
              </a:extLst>
            </p:cNvPr>
            <p:cNvSpPr/>
            <p:nvPr/>
          </p:nvSpPr>
          <p:spPr>
            <a:xfrm>
              <a:off x="-2042846" y="1289560"/>
              <a:ext cx="3829200" cy="365700"/>
            </a:xfrm>
            <a:prstGeom prst="rect">
              <a:avLst/>
            </a:prstGeom>
            <a:gradFill>
              <a:gsLst>
                <a:gs pos="0">
                  <a:srgbClr val="F63C3C"/>
                </a:gs>
                <a:gs pos="52000">
                  <a:srgbClr val="F86969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Future Work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22;p31">
              <a:extLst>
                <a:ext uri="{FF2B5EF4-FFF2-40B4-BE49-F238E27FC236}">
                  <a16:creationId xmlns:a16="http://schemas.microsoft.com/office/drawing/2014/main" id="{6F74CFC2-2075-479B-A65D-E4176098E5CE}"/>
                </a:ext>
              </a:extLst>
            </p:cNvPr>
            <p:cNvSpPr/>
            <p:nvPr/>
          </p:nvSpPr>
          <p:spPr>
            <a:xfrm>
              <a:off x="-2042715" y="1655260"/>
              <a:ext cx="63327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indent="-144860">
                <a:buSzPts val="1400"/>
                <a:buFont typeface="Arial"/>
                <a:buChar char="•"/>
              </a:pPr>
              <a:r>
                <a:rPr lang="en-US" b="1" dirty="0">
                  <a:solidFill>
                    <a:schemeClr val="dk1"/>
                  </a:solidFill>
                </a:rPr>
                <a:t>Using AWS for a specific purpose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endParaRPr lang="en-US" b="1" dirty="0">
                <a:solidFill>
                  <a:schemeClr val="dk1"/>
                </a:solidFill>
              </a:endParaRP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b="1" dirty="0">
                  <a:solidFill>
                    <a:schemeClr val="dk1"/>
                  </a:solidFill>
                </a:rPr>
                <a:t>Transfer “heavy lifting” for remote data extraction to parts of the process closer to the OPC server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endParaRPr lang="en-US" b="1" dirty="0">
                <a:solidFill>
                  <a:schemeClr val="dk1"/>
                </a:solidFill>
              </a:endParaRP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b="1" dirty="0">
                  <a:solidFill>
                    <a:schemeClr val="dk1"/>
                  </a:solidFill>
                </a:rPr>
                <a:t>Fix errors with streaming data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endParaRPr lang="en-US" b="1" dirty="0"/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If latency </a:t>
              </a:r>
              <a:r>
                <a:rPr lang="en-US" dirty="0" smtClean="0">
                  <a:solidFill>
                    <a:schemeClr val="dk1"/>
                  </a:solidFill>
                </a:rPr>
                <a:t>or usability is a concern, </a:t>
              </a:r>
              <a:r>
                <a:rPr lang="en-US" dirty="0">
                  <a:solidFill>
                    <a:schemeClr val="dk1"/>
                  </a:solidFill>
                </a:rPr>
                <a:t>then other methods such as a REST </a:t>
              </a:r>
              <a:r>
                <a:rPr lang="en-US" dirty="0" err="1">
                  <a:solidFill>
                    <a:schemeClr val="dk1"/>
                  </a:solidFill>
                </a:rPr>
                <a:t>api</a:t>
              </a:r>
              <a:r>
                <a:rPr lang="en-US" dirty="0">
                  <a:solidFill>
                    <a:schemeClr val="dk1"/>
                  </a:solidFill>
                </a:rPr>
                <a:t> should be tested out </a:t>
              </a:r>
              <a:r>
                <a:rPr lang="en-US" dirty="0" smtClean="0">
                  <a:solidFill>
                    <a:schemeClr val="dk1"/>
                  </a:solidFill>
                </a:rPr>
                <a:t>as an alternative</a:t>
              </a:r>
              <a:endParaRPr lang="en-US" dirty="0">
                <a:solidFill>
                  <a:schemeClr val="dk1"/>
                </a:solidFill>
              </a:endParaRP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endParaRPr lang="en-US" dirty="0">
                <a:solidFill>
                  <a:schemeClr val="dk1"/>
                </a:solidFill>
              </a:endParaRP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General upkeep and adding in more functions if needed</a:t>
              </a:r>
            </a:p>
            <a:p>
              <a:pPr marL="132160" marR="0" lvl="0" indent="-6548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05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CDDE35-98CC-3C47-8E74-00071778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06" y="771525"/>
            <a:ext cx="7546050" cy="720022"/>
          </a:xfrm>
        </p:spPr>
        <p:txBody>
          <a:bodyPr>
            <a:noAutofit/>
          </a:bodyPr>
          <a:lstStyle/>
          <a:p>
            <a:r>
              <a:rPr lang="en-US" sz="2400" dirty="0"/>
              <a:t>Data Extraction and Processing (Serafina)</a:t>
            </a:r>
          </a:p>
        </p:txBody>
      </p:sp>
      <p:grpSp>
        <p:nvGrpSpPr>
          <p:cNvPr id="4" name="Google Shape;208;p30">
            <a:extLst>
              <a:ext uri="{FF2B5EF4-FFF2-40B4-BE49-F238E27FC236}">
                <a16:creationId xmlns:a16="http://schemas.microsoft.com/office/drawing/2014/main" id="{C349AAF4-841C-3B48-AF27-CBEE175F8C51}"/>
              </a:ext>
            </a:extLst>
          </p:cNvPr>
          <p:cNvGrpSpPr/>
          <p:nvPr/>
        </p:nvGrpSpPr>
        <p:grpSpPr>
          <a:xfrm>
            <a:off x="784144" y="1491547"/>
            <a:ext cx="6035188" cy="1028700"/>
            <a:chOff x="-2042846" y="1289560"/>
            <a:chExt cx="6332831" cy="1371600"/>
          </a:xfrm>
        </p:grpSpPr>
        <p:sp>
          <p:nvSpPr>
            <p:cNvPr id="5" name="Google Shape;209;p30">
              <a:extLst>
                <a:ext uri="{FF2B5EF4-FFF2-40B4-BE49-F238E27FC236}">
                  <a16:creationId xmlns:a16="http://schemas.microsoft.com/office/drawing/2014/main" id="{971E19AC-391B-A24E-91A9-BE47B3B40BA7}"/>
                </a:ext>
              </a:extLst>
            </p:cNvPr>
            <p:cNvSpPr/>
            <p:nvPr/>
          </p:nvSpPr>
          <p:spPr>
            <a:xfrm>
              <a:off x="-2042846" y="1289560"/>
              <a:ext cx="3829200" cy="365700"/>
            </a:xfrm>
            <a:prstGeom prst="rect">
              <a:avLst/>
            </a:prstGeom>
            <a:gradFill>
              <a:gsLst>
                <a:gs pos="0">
                  <a:srgbClr val="F63C3C"/>
                </a:gs>
                <a:gs pos="52000">
                  <a:srgbClr val="F86969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Motivation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10;p30">
              <a:extLst>
                <a:ext uri="{FF2B5EF4-FFF2-40B4-BE49-F238E27FC236}">
                  <a16:creationId xmlns:a16="http://schemas.microsoft.com/office/drawing/2014/main" id="{14D38BD0-B643-E946-A16E-AA940C52F7A7}"/>
                </a:ext>
              </a:extLst>
            </p:cNvPr>
            <p:cNvSpPr/>
            <p:nvPr/>
          </p:nvSpPr>
          <p:spPr>
            <a:xfrm>
              <a:off x="-2042715" y="1655260"/>
              <a:ext cx="63327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marR="0" lvl="0" indent="-14486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/>
                <a:t>To make data from the testbed easily accessible to other members of the team and outside clients. </a:t>
              </a:r>
              <a:endParaRPr dirty="0"/>
            </a:p>
            <a:p>
              <a:pPr marL="132160" marR="0" lvl="0" indent="-6548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211;p30">
            <a:extLst>
              <a:ext uri="{FF2B5EF4-FFF2-40B4-BE49-F238E27FC236}">
                <a16:creationId xmlns:a16="http://schemas.microsoft.com/office/drawing/2014/main" id="{86608A76-AF8A-DF42-B5DC-6B6C355CEBF2}"/>
              </a:ext>
            </a:extLst>
          </p:cNvPr>
          <p:cNvGrpSpPr/>
          <p:nvPr/>
        </p:nvGrpSpPr>
        <p:grpSpPr>
          <a:xfrm>
            <a:off x="813806" y="2623254"/>
            <a:ext cx="4238121" cy="1136184"/>
            <a:chOff x="6735605" y="498085"/>
            <a:chExt cx="3216302" cy="1397177"/>
          </a:xfrm>
        </p:grpSpPr>
        <p:sp>
          <p:nvSpPr>
            <p:cNvPr id="10" name="Google Shape;212;p30">
              <a:extLst>
                <a:ext uri="{FF2B5EF4-FFF2-40B4-BE49-F238E27FC236}">
                  <a16:creationId xmlns:a16="http://schemas.microsoft.com/office/drawing/2014/main" id="{51A6EF75-79BC-604B-BC82-568B0F6D967E}"/>
                </a:ext>
              </a:extLst>
            </p:cNvPr>
            <p:cNvSpPr/>
            <p:nvPr/>
          </p:nvSpPr>
          <p:spPr>
            <a:xfrm>
              <a:off x="6735605" y="498085"/>
              <a:ext cx="2844300" cy="365700"/>
            </a:xfrm>
            <a:prstGeom prst="rect">
              <a:avLst/>
            </a:prstGeom>
            <a:gradFill>
              <a:gsLst>
                <a:gs pos="0">
                  <a:srgbClr val="FABE00"/>
                </a:gs>
                <a:gs pos="60000">
                  <a:srgbClr val="FCD250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Approach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;p30">
              <a:extLst>
                <a:ext uri="{FF2B5EF4-FFF2-40B4-BE49-F238E27FC236}">
                  <a16:creationId xmlns:a16="http://schemas.microsoft.com/office/drawing/2014/main" id="{EFB71B41-97AD-CF4F-94CA-2ECE2B7731AE}"/>
                </a:ext>
              </a:extLst>
            </p:cNvPr>
            <p:cNvSpPr/>
            <p:nvPr/>
          </p:nvSpPr>
          <p:spPr>
            <a:xfrm>
              <a:off x="6735607" y="863862"/>
              <a:ext cx="32163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marR="0" lvl="0" indent="-14486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endParaRPr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A994C4-432A-4841-95C2-BAE1512368F8}"/>
              </a:ext>
            </a:extLst>
          </p:cNvPr>
          <p:cNvSpPr txBox="1"/>
          <p:nvPr/>
        </p:nvSpPr>
        <p:spPr>
          <a:xfrm>
            <a:off x="813806" y="2999150"/>
            <a:ext cx="4695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functions from </a:t>
            </a:r>
            <a:r>
              <a:rPr lang="en-US" dirty="0" err="1"/>
              <a:t>JEasyOpc</a:t>
            </a:r>
            <a:r>
              <a:rPr lang="en-US" dirty="0"/>
              <a:t> to pull and write data from/to the OPC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data in JSON format so it can be used language-independently </a:t>
            </a:r>
          </a:p>
        </p:txBody>
      </p:sp>
    </p:spTree>
    <p:extLst>
      <p:ext uri="{BB962C8B-B14F-4D97-AF65-F5344CB8AC3E}">
        <p14:creationId xmlns:p14="http://schemas.microsoft.com/office/powerpoint/2010/main" val="1341447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FF13-13B1-2547-98D1-75763ED1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Extraction and Processing (Serafina)</a:t>
            </a:r>
          </a:p>
        </p:txBody>
      </p:sp>
      <p:grpSp>
        <p:nvGrpSpPr>
          <p:cNvPr id="4" name="Google Shape;225;p31">
            <a:extLst>
              <a:ext uri="{FF2B5EF4-FFF2-40B4-BE49-F238E27FC236}">
                <a16:creationId xmlns:a16="http://schemas.microsoft.com/office/drawing/2014/main" id="{009BFC96-525D-774D-81C0-7121F3B33FBF}"/>
              </a:ext>
            </a:extLst>
          </p:cNvPr>
          <p:cNvGrpSpPr/>
          <p:nvPr/>
        </p:nvGrpSpPr>
        <p:grpSpPr>
          <a:xfrm>
            <a:off x="628925" y="1540750"/>
            <a:ext cx="7044045" cy="1215378"/>
            <a:chOff x="-4240927" y="1197147"/>
            <a:chExt cx="7307100" cy="1371604"/>
          </a:xfrm>
        </p:grpSpPr>
        <p:sp>
          <p:nvSpPr>
            <p:cNvPr id="5" name="Google Shape;226;p31">
              <a:extLst>
                <a:ext uri="{FF2B5EF4-FFF2-40B4-BE49-F238E27FC236}">
                  <a16:creationId xmlns:a16="http://schemas.microsoft.com/office/drawing/2014/main" id="{5C5A45D0-6752-D747-9CB7-D89A15382657}"/>
                </a:ext>
              </a:extLst>
            </p:cNvPr>
            <p:cNvSpPr/>
            <p:nvPr/>
          </p:nvSpPr>
          <p:spPr>
            <a:xfrm>
              <a:off x="-4240927" y="1197147"/>
              <a:ext cx="3741000" cy="365700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52999">
                  <a:srgbClr val="46C6F4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Final Progress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27;p31">
              <a:extLst>
                <a:ext uri="{FF2B5EF4-FFF2-40B4-BE49-F238E27FC236}">
                  <a16:creationId xmlns:a16="http://schemas.microsoft.com/office/drawing/2014/main" id="{631AA5D7-BF8D-504B-A654-832B686DFB42}"/>
                </a:ext>
              </a:extLst>
            </p:cNvPr>
            <p:cNvSpPr/>
            <p:nvPr/>
          </p:nvSpPr>
          <p:spPr>
            <a:xfrm>
              <a:off x="-4240926" y="1562850"/>
              <a:ext cx="73071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lvl="0" indent="-144860">
                <a:buSzPts val="1400"/>
                <a:buFont typeface="Arial"/>
                <a:buChar char="•"/>
              </a:pPr>
              <a:endParaRPr lang="en-US" dirty="0"/>
            </a:p>
            <a:p>
              <a:pPr marL="132160" marR="0" lvl="0" indent="-14486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endParaRPr dirty="0"/>
            </a:p>
          </p:txBody>
        </p:sp>
      </p:grpSp>
      <p:grpSp>
        <p:nvGrpSpPr>
          <p:cNvPr id="7" name="Google Shape;220;p31">
            <a:extLst>
              <a:ext uri="{FF2B5EF4-FFF2-40B4-BE49-F238E27FC236}">
                <a16:creationId xmlns:a16="http://schemas.microsoft.com/office/drawing/2014/main" id="{1921B982-AA20-0E48-9E6B-EF2384B56047}"/>
              </a:ext>
            </a:extLst>
          </p:cNvPr>
          <p:cNvGrpSpPr/>
          <p:nvPr/>
        </p:nvGrpSpPr>
        <p:grpSpPr>
          <a:xfrm>
            <a:off x="628925" y="3237438"/>
            <a:ext cx="6035188" cy="1028700"/>
            <a:chOff x="-2042846" y="1289560"/>
            <a:chExt cx="6332831" cy="1371600"/>
          </a:xfrm>
        </p:grpSpPr>
        <p:sp>
          <p:nvSpPr>
            <p:cNvPr id="8" name="Google Shape;221;p31">
              <a:extLst>
                <a:ext uri="{FF2B5EF4-FFF2-40B4-BE49-F238E27FC236}">
                  <a16:creationId xmlns:a16="http://schemas.microsoft.com/office/drawing/2014/main" id="{260FF250-EDA7-E940-9465-B305798EBAD5}"/>
                </a:ext>
              </a:extLst>
            </p:cNvPr>
            <p:cNvSpPr/>
            <p:nvPr/>
          </p:nvSpPr>
          <p:spPr>
            <a:xfrm>
              <a:off x="-2042846" y="1289560"/>
              <a:ext cx="3829200" cy="365700"/>
            </a:xfrm>
            <a:prstGeom prst="rect">
              <a:avLst/>
            </a:prstGeom>
            <a:gradFill>
              <a:gsLst>
                <a:gs pos="0">
                  <a:srgbClr val="F63C3C"/>
                </a:gs>
                <a:gs pos="52000">
                  <a:srgbClr val="F86969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Impact &amp; Future Work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22;p31">
              <a:extLst>
                <a:ext uri="{FF2B5EF4-FFF2-40B4-BE49-F238E27FC236}">
                  <a16:creationId xmlns:a16="http://schemas.microsoft.com/office/drawing/2014/main" id="{2A39DA62-E765-3545-9DFE-0C48160E153D}"/>
                </a:ext>
              </a:extLst>
            </p:cNvPr>
            <p:cNvSpPr/>
            <p:nvPr/>
          </p:nvSpPr>
          <p:spPr>
            <a:xfrm>
              <a:off x="-2042715" y="1655260"/>
              <a:ext cx="63327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marR="0" lvl="0" indent="-6548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6A2C0DC-45E9-6A4E-9052-5DA920CADA07}"/>
              </a:ext>
            </a:extLst>
          </p:cNvPr>
          <p:cNvSpPr txBox="1"/>
          <p:nvPr/>
        </p:nvSpPr>
        <p:spPr>
          <a:xfrm>
            <a:off x="628925" y="1913999"/>
            <a:ext cx="7980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 APIs handling data extraction/processing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getAllInfo</a:t>
            </a:r>
            <a:r>
              <a:rPr lang="en-US" sz="1600" dirty="0"/>
              <a:t>, </a:t>
            </a:r>
            <a:r>
              <a:rPr lang="en-US" sz="1600" dirty="0" err="1"/>
              <a:t>setAllInfo</a:t>
            </a:r>
            <a:r>
              <a:rPr lang="en-US" sz="1600" dirty="0"/>
              <a:t>, </a:t>
            </a:r>
            <a:r>
              <a:rPr lang="en-US" sz="1600" dirty="0" err="1"/>
              <a:t>whenDataChange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Documentation stored on shared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Functions include: </a:t>
            </a:r>
            <a:r>
              <a:rPr lang="en-US" sz="1600" dirty="0" err="1"/>
              <a:t>getTag</a:t>
            </a:r>
            <a:r>
              <a:rPr lang="en-US" sz="1600" dirty="0"/>
              <a:t>, </a:t>
            </a:r>
            <a:r>
              <a:rPr lang="en-US" sz="1600" dirty="0" err="1"/>
              <a:t>getTags</a:t>
            </a:r>
            <a:r>
              <a:rPr lang="en-US" sz="1600" dirty="0"/>
              <a:t>, </a:t>
            </a:r>
            <a:r>
              <a:rPr lang="en-US" sz="1600" dirty="0" err="1"/>
              <a:t>getExistingGroups</a:t>
            </a:r>
            <a:r>
              <a:rPr lang="en-US" sz="1600" dirty="0"/>
              <a:t>, </a:t>
            </a:r>
            <a:r>
              <a:rPr lang="en-US" sz="1600" dirty="0" err="1"/>
              <a:t>getAvailableTagsInGroup</a:t>
            </a:r>
            <a:r>
              <a:rPr lang="en-US" sz="1600" dirty="0"/>
              <a:t>, </a:t>
            </a:r>
            <a:r>
              <a:rPr lang="en-US" sz="1600" dirty="0" err="1"/>
              <a:t>writeTag</a:t>
            </a:r>
            <a:r>
              <a:rPr lang="en-US" sz="1600" dirty="0"/>
              <a:t>, </a:t>
            </a:r>
            <a:r>
              <a:rPr lang="en-US" sz="1600" dirty="0" err="1"/>
              <a:t>checkDataChange</a:t>
            </a:r>
            <a:r>
              <a:rPr lang="en-US" sz="1600" dirty="0"/>
              <a:t> – All have been tested successfully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EED07-9659-DE46-B143-3ACDE22F2CC9}"/>
              </a:ext>
            </a:extLst>
          </p:cNvPr>
          <p:cNvSpPr txBox="1"/>
          <p:nvPr/>
        </p:nvSpPr>
        <p:spPr>
          <a:xfrm>
            <a:off x="628925" y="3511713"/>
            <a:ext cx="7980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Collaboration with Modelling and Simulation sub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Kexin</a:t>
            </a:r>
            <a:r>
              <a:rPr lang="en-US" sz="1600" dirty="0"/>
              <a:t> and Hao use </a:t>
            </a:r>
            <a:r>
              <a:rPr lang="en-US" sz="1600" dirty="0" err="1"/>
              <a:t>getTag</a:t>
            </a:r>
            <a:r>
              <a:rPr lang="en-US" sz="1600" dirty="0"/>
              <a:t> in their digital twin models, could be useful in future projects where tag values are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Potentially work on more data analytic functions in the future (add to </a:t>
            </a:r>
            <a:r>
              <a:rPr lang="en-US" sz="1600" dirty="0" err="1"/>
              <a:t>whenDataChange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608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B412-8EEF-AB40-A0B0-78937C26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Through APIs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203CC3-9F9F-234E-872B-FC809E35FF5B}"/>
              </a:ext>
            </a:extLst>
          </p:cNvPr>
          <p:cNvSpPr/>
          <p:nvPr/>
        </p:nvSpPr>
        <p:spPr>
          <a:xfrm>
            <a:off x="672087" y="4005342"/>
            <a:ext cx="7659243" cy="48765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6494C4-188B-7C43-B2D2-BBB44CEF6AC8}"/>
              </a:ext>
            </a:extLst>
          </p:cNvPr>
          <p:cNvSpPr/>
          <p:nvPr/>
        </p:nvSpPr>
        <p:spPr>
          <a:xfrm>
            <a:off x="1115573" y="2281276"/>
            <a:ext cx="2249424" cy="6276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F1B4A-CA3C-F04E-AFA8-7319459CF6C0}"/>
              </a:ext>
            </a:extLst>
          </p:cNvPr>
          <p:cNvSpPr txBox="1"/>
          <p:nvPr/>
        </p:nvSpPr>
        <p:spPr>
          <a:xfrm>
            <a:off x="2374527" y="4092564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Testbed Data (PLC)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50C6D0-30E7-E04A-A55C-183F4AEC191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240285" y="2908920"/>
            <a:ext cx="0" cy="602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C7F0D0-0965-8F4E-A593-A516F614A2FC}"/>
              </a:ext>
            </a:extLst>
          </p:cNvPr>
          <p:cNvSpPr txBox="1"/>
          <p:nvPr/>
        </p:nvSpPr>
        <p:spPr>
          <a:xfrm>
            <a:off x="1367442" y="2428578"/>
            <a:ext cx="170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getInfo</a:t>
            </a:r>
            <a:r>
              <a:rPr lang="en-US" dirty="0"/>
              <a:t> API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848C05-8B04-BF4E-9C1F-CE232196B0A5}"/>
              </a:ext>
            </a:extLst>
          </p:cNvPr>
          <p:cNvSpPr/>
          <p:nvPr/>
        </p:nvSpPr>
        <p:spPr>
          <a:xfrm>
            <a:off x="3652624" y="2339349"/>
            <a:ext cx="2249424" cy="6276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027F-30E2-F54C-8F82-2F2CB62B9DC2}"/>
              </a:ext>
            </a:extLst>
          </p:cNvPr>
          <p:cNvSpPr txBox="1"/>
          <p:nvPr/>
        </p:nvSpPr>
        <p:spPr>
          <a:xfrm>
            <a:off x="4026355" y="2433170"/>
            <a:ext cx="170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setInfo</a:t>
            </a:r>
            <a:r>
              <a:rPr lang="en-US" dirty="0"/>
              <a:t> API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4643D87-F122-2845-B96B-AEF1FB3F658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364997" y="1845588"/>
            <a:ext cx="2048049" cy="749510"/>
          </a:xfrm>
          <a:prstGeom prst="bentConnector3">
            <a:avLst>
              <a:gd name="adj1" fmla="val 713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EE0FBF-DF02-5743-A450-E7A3250F3EBF}"/>
              </a:ext>
            </a:extLst>
          </p:cNvPr>
          <p:cNvSpPr/>
          <p:nvPr/>
        </p:nvSpPr>
        <p:spPr>
          <a:xfrm>
            <a:off x="5413046" y="1245190"/>
            <a:ext cx="1106430" cy="8368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0C729-834C-DB4F-9C8F-E432F73DE77D}"/>
              </a:ext>
            </a:extLst>
          </p:cNvPr>
          <p:cNvSpPr txBox="1"/>
          <p:nvPr/>
        </p:nvSpPr>
        <p:spPr>
          <a:xfrm>
            <a:off x="5388133" y="1313149"/>
            <a:ext cx="11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gRPC</a:t>
            </a:r>
            <a:r>
              <a:rPr lang="en-US" dirty="0"/>
              <a:t> server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3278AA-23BF-AD49-B108-D95A3ED1178B}"/>
              </a:ext>
            </a:extLst>
          </p:cNvPr>
          <p:cNvSpPr txBox="1"/>
          <p:nvPr/>
        </p:nvSpPr>
        <p:spPr>
          <a:xfrm>
            <a:off x="4516730" y="3040280"/>
            <a:ext cx="21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tag (OPC item)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6E4244-1234-5E43-B973-EF8061E8DB07}"/>
              </a:ext>
            </a:extLst>
          </p:cNvPr>
          <p:cNvSpPr txBox="1"/>
          <p:nvPr/>
        </p:nvSpPr>
        <p:spPr>
          <a:xfrm>
            <a:off x="3573517" y="1779466"/>
            <a:ext cx="185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 data 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FEC89EF-F0D8-E140-8C2F-54829005F8EB}"/>
              </a:ext>
            </a:extLst>
          </p:cNvPr>
          <p:cNvSpPr/>
          <p:nvPr/>
        </p:nvSpPr>
        <p:spPr>
          <a:xfrm>
            <a:off x="1061896" y="3402682"/>
            <a:ext cx="6879623" cy="4796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AC01D3-D4C8-244B-8055-3D6D868B8268}"/>
              </a:ext>
            </a:extLst>
          </p:cNvPr>
          <p:cNvSpPr txBox="1"/>
          <p:nvPr/>
        </p:nvSpPr>
        <p:spPr>
          <a:xfrm>
            <a:off x="3283351" y="3439301"/>
            <a:ext cx="254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OPC Server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817C699-1BC9-2941-AA4F-B6169B9AB6ED}"/>
              </a:ext>
            </a:extLst>
          </p:cNvPr>
          <p:cNvCxnSpPr>
            <a:cxnSpLocks/>
            <a:stCxn id="13" idx="2"/>
            <a:endCxn id="30" idx="0"/>
          </p:cNvCxnSpPr>
          <p:nvPr/>
        </p:nvCxnSpPr>
        <p:spPr>
          <a:xfrm rot="5400000">
            <a:off x="4430553" y="3092518"/>
            <a:ext cx="472308" cy="221258"/>
          </a:xfrm>
          <a:prstGeom prst="bentConnector3">
            <a:avLst>
              <a:gd name="adj1" fmla="val -227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F4724A-33CB-4A4A-9C0A-5BB0A3F75085}"/>
              </a:ext>
            </a:extLst>
          </p:cNvPr>
          <p:cNvCxnSpPr>
            <a:cxnSpLocks/>
            <a:stCxn id="6" idx="0"/>
            <a:endCxn id="34" idx="2"/>
          </p:cNvCxnSpPr>
          <p:nvPr/>
        </p:nvCxnSpPr>
        <p:spPr>
          <a:xfrm flipH="1" flipV="1">
            <a:off x="4501708" y="3882301"/>
            <a:ext cx="1" cy="123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D76BFD6-E9E1-824B-AA6C-7E485AFADF0E}"/>
              </a:ext>
            </a:extLst>
          </p:cNvPr>
          <p:cNvSpPr txBox="1"/>
          <p:nvPr/>
        </p:nvSpPr>
        <p:spPr>
          <a:xfrm>
            <a:off x="2222406" y="3027400"/>
            <a:ext cx="66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JOPC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FD0E087-B296-BF4F-8B5C-3DB72DD7238C}"/>
              </a:ext>
            </a:extLst>
          </p:cNvPr>
          <p:cNvSpPr/>
          <p:nvPr/>
        </p:nvSpPr>
        <p:spPr>
          <a:xfrm>
            <a:off x="579204" y="1349808"/>
            <a:ext cx="2249424" cy="6276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whenDataChange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API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EA3C3F-9684-FD43-9DE9-C5E47A6ADC0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03916" y="1977452"/>
            <a:ext cx="0" cy="347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D328CF-BDDA-ED42-B5FD-A0D6BA3063E1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2828628" y="1636315"/>
            <a:ext cx="2559505" cy="27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E439243-E11B-2640-BB34-B70E3BF6E904}"/>
              </a:ext>
            </a:extLst>
          </p:cNvPr>
          <p:cNvSpPr txBox="1"/>
          <p:nvPr/>
        </p:nvSpPr>
        <p:spPr>
          <a:xfrm>
            <a:off x="2793821" y="1334608"/>
            <a:ext cx="223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 of value change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D9A5DD-F8B6-C94E-81BA-222A73343E07}"/>
              </a:ext>
            </a:extLst>
          </p:cNvPr>
          <p:cNvSpPr/>
          <p:nvPr/>
        </p:nvSpPr>
        <p:spPr>
          <a:xfrm>
            <a:off x="7342632" y="1261199"/>
            <a:ext cx="1187912" cy="7772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722737-A09F-9B4C-930A-1169F3AE8CD7}"/>
              </a:ext>
            </a:extLst>
          </p:cNvPr>
          <p:cNvCxnSpPr>
            <a:cxnSpLocks/>
            <a:stCxn id="24" idx="3"/>
            <a:endCxn id="3" idx="1"/>
          </p:cNvCxnSpPr>
          <p:nvPr/>
        </p:nvCxnSpPr>
        <p:spPr>
          <a:xfrm flipV="1">
            <a:off x="6519476" y="1649819"/>
            <a:ext cx="823156" cy="13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926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873E-FCFB-4340-88B3-F06679FB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Analysis of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8CE3E8-EB88-2243-AC52-51CF318CA05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9915" y="1399079"/>
          <a:ext cx="7940631" cy="30658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53758">
                  <a:extLst>
                    <a:ext uri="{9D8B030D-6E8A-4147-A177-3AD203B41FA5}">
                      <a16:colId xmlns:a16="http://schemas.microsoft.com/office/drawing/2014/main" val="1317685771"/>
                    </a:ext>
                  </a:extLst>
                </a:gridCol>
                <a:gridCol w="1578730">
                  <a:extLst>
                    <a:ext uri="{9D8B030D-6E8A-4147-A177-3AD203B41FA5}">
                      <a16:colId xmlns:a16="http://schemas.microsoft.com/office/drawing/2014/main" val="1736990351"/>
                    </a:ext>
                  </a:extLst>
                </a:gridCol>
                <a:gridCol w="1894329">
                  <a:extLst>
                    <a:ext uri="{9D8B030D-6E8A-4147-A177-3AD203B41FA5}">
                      <a16:colId xmlns:a16="http://schemas.microsoft.com/office/drawing/2014/main" val="2182264091"/>
                    </a:ext>
                  </a:extLst>
                </a:gridCol>
                <a:gridCol w="2513814">
                  <a:extLst>
                    <a:ext uri="{9D8B030D-6E8A-4147-A177-3AD203B41FA5}">
                      <a16:colId xmlns:a16="http://schemas.microsoft.com/office/drawing/2014/main" val="2048785387"/>
                    </a:ext>
                  </a:extLst>
                </a:gridCol>
              </a:tblGrid>
              <a:tr h="9128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Function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Number of Times Called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 Time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Standard Deviation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863114"/>
                  </a:ext>
                </a:extLst>
              </a:tr>
              <a:tr h="1190732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getTag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66.34</a:t>
                      </a: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3.67</a:t>
                      </a: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/>
                      </a:r>
                      <a:b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2941"/>
                  </a:ext>
                </a:extLst>
              </a:tr>
              <a:tr h="86926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getExistingGroups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305.29 </a:t>
                      </a:r>
                      <a:r>
                        <a:rPr lang="en-US" sz="18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r>
                        <a:rPr lang="en-US" sz="1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801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980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AA753-70A4-E348-A77D-58E2B04E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Graphs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1C90032-91DD-BB4D-B005-51407B532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080" y="1926279"/>
            <a:ext cx="3935001" cy="2579085"/>
          </a:xfrm>
        </p:spPr>
      </p:pic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9585FB2-6EE2-974C-ACE7-072C1131F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81" y="1926280"/>
            <a:ext cx="4097173" cy="251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E8148-304F-B048-BC2D-17F00DACFFA0}"/>
              </a:ext>
            </a:extLst>
          </p:cNvPr>
          <p:cNvSpPr txBox="1"/>
          <p:nvPr/>
        </p:nvSpPr>
        <p:spPr>
          <a:xfrm>
            <a:off x="1056413" y="1659419"/>
            <a:ext cx="325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getTags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7643B-A6F3-5442-BD9D-B82655A46017}"/>
              </a:ext>
            </a:extLst>
          </p:cNvPr>
          <p:cNvSpPr txBox="1"/>
          <p:nvPr/>
        </p:nvSpPr>
        <p:spPr>
          <a:xfrm>
            <a:off x="5424756" y="1664700"/>
            <a:ext cx="251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getAvailableTagsInGroup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E5878D-5F47-8B44-921B-C2B1CB28980A}"/>
              </a:ext>
            </a:extLst>
          </p:cNvPr>
          <p:cNvCxnSpPr/>
          <p:nvPr/>
        </p:nvCxnSpPr>
        <p:spPr>
          <a:xfrm flipH="1">
            <a:off x="6953101" y="3861863"/>
            <a:ext cx="1083365" cy="198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F58A47-7C33-1A4E-8944-6B5B51FD4904}"/>
              </a:ext>
            </a:extLst>
          </p:cNvPr>
          <p:cNvSpPr txBox="1"/>
          <p:nvPr/>
        </p:nvSpPr>
        <p:spPr>
          <a:xfrm rot="20961330">
            <a:off x="6937254" y="3655382"/>
            <a:ext cx="141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Mode: 0.307 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23AA4-5276-8946-BFCE-002B16723C66}"/>
              </a:ext>
            </a:extLst>
          </p:cNvPr>
          <p:cNvSpPr txBox="1"/>
          <p:nvPr/>
        </p:nvSpPr>
        <p:spPr>
          <a:xfrm>
            <a:off x="5041057" y="2207185"/>
            <a:ext cx="238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Average: 2.996 sec</a:t>
            </a:r>
          </a:p>
        </p:txBody>
      </p:sp>
    </p:spTree>
    <p:extLst>
      <p:ext uri="{BB962C8B-B14F-4D97-AF65-F5344CB8AC3E}">
        <p14:creationId xmlns:p14="http://schemas.microsoft.com/office/powerpoint/2010/main" val="1539830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0"/>
          <p:cNvGrpSpPr/>
          <p:nvPr/>
        </p:nvGrpSpPr>
        <p:grpSpPr>
          <a:xfrm>
            <a:off x="618850" y="1532375"/>
            <a:ext cx="3916746" cy="1028700"/>
            <a:chOff x="-2042846" y="1289560"/>
            <a:chExt cx="4109912" cy="1371600"/>
          </a:xfrm>
        </p:grpSpPr>
        <p:sp>
          <p:nvSpPr>
            <p:cNvPr id="209" name="Google Shape;209;p30"/>
            <p:cNvSpPr/>
            <p:nvPr/>
          </p:nvSpPr>
          <p:spPr>
            <a:xfrm>
              <a:off x="-2042846" y="1289560"/>
              <a:ext cx="3829200" cy="365700"/>
            </a:xfrm>
            <a:prstGeom prst="rect">
              <a:avLst/>
            </a:prstGeom>
            <a:gradFill>
              <a:gsLst>
                <a:gs pos="0">
                  <a:srgbClr val="F63C3C"/>
                </a:gs>
                <a:gs pos="52000">
                  <a:srgbClr val="F86969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Motivation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-2042715" y="1655260"/>
              <a:ext cx="4109781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lvl="0" indent="-144860">
                <a:buSzPts val="1400"/>
                <a:buFont typeface="Arial"/>
                <a:buChar char="•"/>
              </a:pPr>
              <a:r>
                <a:rPr lang="en-US" dirty="0"/>
                <a:t>Anomaly app needs real time data from the testbed</a:t>
              </a:r>
              <a:endParaRPr dirty="0"/>
            </a:p>
            <a:p>
              <a:pPr marL="132160" marR="0" lvl="0" indent="-6548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30"/>
          <p:cNvGrpSpPr/>
          <p:nvPr/>
        </p:nvGrpSpPr>
        <p:grpSpPr>
          <a:xfrm>
            <a:off x="618847" y="3158150"/>
            <a:ext cx="4238121" cy="1136184"/>
            <a:chOff x="6735605" y="498085"/>
            <a:chExt cx="3216302" cy="1397177"/>
          </a:xfrm>
        </p:grpSpPr>
        <p:sp>
          <p:nvSpPr>
            <p:cNvPr id="212" name="Google Shape;212;p30"/>
            <p:cNvSpPr/>
            <p:nvPr/>
          </p:nvSpPr>
          <p:spPr>
            <a:xfrm>
              <a:off x="6735605" y="498085"/>
              <a:ext cx="2844300" cy="365700"/>
            </a:xfrm>
            <a:prstGeom prst="rect">
              <a:avLst/>
            </a:prstGeom>
            <a:gradFill>
              <a:gsLst>
                <a:gs pos="0">
                  <a:srgbClr val="FABE00"/>
                </a:gs>
                <a:gs pos="60000">
                  <a:srgbClr val="FCD250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Approach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6735607" y="863862"/>
              <a:ext cx="32163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Create database for transferring network traffic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Add functionality for sending and formatting network traffic in HTTP server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Test full pipeline in real time</a:t>
              </a:r>
            </a:p>
          </p:txBody>
        </p:sp>
      </p:grpSp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552725" y="744550"/>
            <a:ext cx="8591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200" dirty="0"/>
              <a:t>Data Pipeline and Formatting </a:t>
            </a:r>
            <a:r>
              <a:rPr lang="en-US" sz="3000" dirty="0"/>
              <a:t>(Andrew)</a:t>
            </a:r>
            <a:endParaRPr sz="2400" b="1" dirty="0"/>
          </a:p>
        </p:txBody>
      </p:sp>
      <p:sp>
        <p:nvSpPr>
          <p:cNvPr id="215" name="Google Shape;215;p30"/>
          <p:cNvSpPr txBox="1"/>
          <p:nvPr/>
        </p:nvSpPr>
        <p:spPr>
          <a:xfrm>
            <a:off x="552725" y="4570675"/>
            <a:ext cx="5698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B72393-D7A9-4542-A179-B6F90935774D}"/>
              </a:ext>
            </a:extLst>
          </p:cNvPr>
          <p:cNvGrpSpPr/>
          <p:nvPr/>
        </p:nvGrpSpPr>
        <p:grpSpPr>
          <a:xfrm>
            <a:off x="4878223" y="1427937"/>
            <a:ext cx="3775434" cy="3210103"/>
            <a:chOff x="2323708" y="1253766"/>
            <a:chExt cx="3775434" cy="321010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F63E3B-B697-4D4D-B27D-8A55693F5BF7}"/>
                </a:ext>
              </a:extLst>
            </p:cNvPr>
            <p:cNvSpPr/>
            <p:nvPr/>
          </p:nvSpPr>
          <p:spPr>
            <a:xfrm>
              <a:off x="3152518" y="3855563"/>
              <a:ext cx="1393597" cy="579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Northbound Interface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C839282-6709-A541-9A3C-F9D11C39D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831" y="3110845"/>
              <a:ext cx="0" cy="744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B863B9-CE2B-3545-96BD-46A308616E58}"/>
                </a:ext>
              </a:extLst>
            </p:cNvPr>
            <p:cNvSpPr/>
            <p:nvPr/>
          </p:nvSpPr>
          <p:spPr>
            <a:xfrm>
              <a:off x="3629320" y="3384221"/>
              <a:ext cx="650449" cy="282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Machine Status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4C3C68D-FB2F-D641-BD01-429583E0C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4339" y="3112415"/>
              <a:ext cx="0" cy="744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BC85FE4-9136-9E43-AF34-87AB86C9A98D}"/>
                </a:ext>
              </a:extLst>
            </p:cNvPr>
            <p:cNvSpPr/>
            <p:nvPr/>
          </p:nvSpPr>
          <p:spPr>
            <a:xfrm>
              <a:off x="4733828" y="3385791"/>
              <a:ext cx="650449" cy="282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Network Traffic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EB0F163-9221-1D42-AB3E-BE96B6ECC611}"/>
                </a:ext>
              </a:extLst>
            </p:cNvPr>
            <p:cNvSpPr/>
            <p:nvPr/>
          </p:nvSpPr>
          <p:spPr>
            <a:xfrm>
              <a:off x="3640317" y="2804861"/>
              <a:ext cx="1904214" cy="311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HTTP Server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733C959-EBB3-2746-B11B-B3BF7FE6D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1267" y="2058183"/>
              <a:ext cx="0" cy="744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CD2FC30-6123-7841-AE9D-3DC9CF4998CF}"/>
                </a:ext>
              </a:extLst>
            </p:cNvPr>
            <p:cNvSpPr/>
            <p:nvPr/>
          </p:nvSpPr>
          <p:spPr>
            <a:xfrm>
              <a:off x="5065337" y="2262769"/>
              <a:ext cx="798136" cy="284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Formatted inputs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BE2465-1FAF-0A4B-9A38-DD1084032A79}"/>
                </a:ext>
              </a:extLst>
            </p:cNvPr>
            <p:cNvSpPr/>
            <p:nvPr/>
          </p:nvSpPr>
          <p:spPr>
            <a:xfrm>
              <a:off x="4556288" y="1407298"/>
              <a:ext cx="1024378" cy="6355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ML Algorithm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E71B78-8A96-A24F-8B1C-CC37A5791929}"/>
                </a:ext>
              </a:extLst>
            </p:cNvPr>
            <p:cNvSpPr/>
            <p:nvPr/>
          </p:nvSpPr>
          <p:spPr>
            <a:xfrm>
              <a:off x="3445498" y="1408867"/>
              <a:ext cx="1024378" cy="6355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Visualization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FC8978B-8E38-9345-8950-94E28459B03C}"/>
                </a:ext>
              </a:extLst>
            </p:cNvPr>
            <p:cNvCxnSpPr>
              <a:stCxn id="44" idx="2"/>
              <a:endCxn id="41" idx="0"/>
            </p:cNvCxnSpPr>
            <p:nvPr/>
          </p:nvCxnSpPr>
          <p:spPr>
            <a:xfrm flipH="1">
              <a:off x="4592424" y="2042813"/>
              <a:ext cx="476053" cy="762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A57E53-D62C-BB46-9EE8-8E356649D9ED}"/>
                </a:ext>
              </a:extLst>
            </p:cNvPr>
            <p:cNvCxnSpPr>
              <a:stCxn id="41" idx="0"/>
              <a:endCxn id="45" idx="2"/>
            </p:cNvCxnSpPr>
            <p:nvPr/>
          </p:nvCxnSpPr>
          <p:spPr>
            <a:xfrm flipH="1" flipV="1">
              <a:off x="3957687" y="2044382"/>
              <a:ext cx="634737" cy="7604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65C464-A611-874D-812E-20EDD40DABE9}"/>
                </a:ext>
              </a:extLst>
            </p:cNvPr>
            <p:cNvSpPr/>
            <p:nvPr/>
          </p:nvSpPr>
          <p:spPr>
            <a:xfrm>
              <a:off x="4225205" y="2219416"/>
              <a:ext cx="670075" cy="28874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Decision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9A54388-2278-A14F-AD81-7A2D64F3FE31}"/>
                </a:ext>
              </a:extLst>
            </p:cNvPr>
            <p:cNvSpPr/>
            <p:nvPr/>
          </p:nvSpPr>
          <p:spPr>
            <a:xfrm>
              <a:off x="3082565" y="1253766"/>
              <a:ext cx="3016577" cy="136255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D075ED-0B33-604D-8676-9BB57E79F816}"/>
                </a:ext>
              </a:extLst>
            </p:cNvPr>
            <p:cNvSpPr txBox="1"/>
            <p:nvPr/>
          </p:nvSpPr>
          <p:spPr>
            <a:xfrm>
              <a:off x="2323708" y="1725055"/>
              <a:ext cx="603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APP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AEFA67C-EF73-A24B-A49A-4821526FA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2643" y="3865507"/>
              <a:ext cx="598362" cy="598362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158AF7C-BCE8-EC41-9657-A0212AAABE76}"/>
                </a:ext>
              </a:extLst>
            </p:cNvPr>
            <p:cNvSpPr/>
            <p:nvPr/>
          </p:nvSpPr>
          <p:spPr>
            <a:xfrm>
              <a:off x="4762643" y="3865507"/>
              <a:ext cx="598362" cy="5694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1"/>
          <p:cNvGrpSpPr/>
          <p:nvPr/>
        </p:nvGrpSpPr>
        <p:grpSpPr>
          <a:xfrm>
            <a:off x="628925" y="3192825"/>
            <a:ext cx="6035188" cy="1028700"/>
            <a:chOff x="-2042846" y="1289560"/>
            <a:chExt cx="6332831" cy="1371600"/>
          </a:xfrm>
        </p:grpSpPr>
        <p:sp>
          <p:nvSpPr>
            <p:cNvPr id="221" name="Google Shape;221;p31"/>
            <p:cNvSpPr/>
            <p:nvPr/>
          </p:nvSpPr>
          <p:spPr>
            <a:xfrm>
              <a:off x="-2042846" y="1289560"/>
              <a:ext cx="3829200" cy="365700"/>
            </a:xfrm>
            <a:prstGeom prst="rect">
              <a:avLst/>
            </a:prstGeom>
            <a:gradFill>
              <a:gsLst>
                <a:gs pos="0">
                  <a:srgbClr val="F63C3C"/>
                </a:gs>
                <a:gs pos="52000">
                  <a:srgbClr val="F86969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Impact &amp; Future Work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-2042715" y="1655260"/>
              <a:ext cx="63327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Complete path from ML output to frontend (use existing parts)</a:t>
              </a: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Framework can be used for other apps running on testbed</a:t>
              </a: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Make entire app run from a single executable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552725" y="744550"/>
            <a:ext cx="8591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/>
              <a:t>Frontend Visualization (Andrew)</a:t>
            </a:r>
            <a:endParaRPr sz="2400" b="1" dirty="0"/>
          </a:p>
        </p:txBody>
      </p:sp>
      <p:sp>
        <p:nvSpPr>
          <p:cNvPr id="224" name="Google Shape;224;p31"/>
          <p:cNvSpPr txBox="1"/>
          <p:nvPr/>
        </p:nvSpPr>
        <p:spPr>
          <a:xfrm>
            <a:off x="552725" y="4570675"/>
            <a:ext cx="5698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225" name="Google Shape;225;p31"/>
          <p:cNvGrpSpPr/>
          <p:nvPr/>
        </p:nvGrpSpPr>
        <p:grpSpPr>
          <a:xfrm>
            <a:off x="628925" y="1540750"/>
            <a:ext cx="7044045" cy="1215378"/>
            <a:chOff x="-4240927" y="1197147"/>
            <a:chExt cx="7307100" cy="1371604"/>
          </a:xfrm>
        </p:grpSpPr>
        <p:sp>
          <p:nvSpPr>
            <p:cNvPr id="226" name="Google Shape;226;p31"/>
            <p:cNvSpPr/>
            <p:nvPr/>
          </p:nvSpPr>
          <p:spPr>
            <a:xfrm>
              <a:off x="-4240927" y="1197147"/>
              <a:ext cx="3741000" cy="365700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52999">
                  <a:srgbClr val="46C6F4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Final Progress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-4240926" y="1562850"/>
              <a:ext cx="73071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Full pipeline complete with demo (except ML output -&gt; frontend)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Real time testing completed and effective sample rate chosen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Real time states detected!</a:t>
              </a:r>
            </a:p>
            <a:p>
              <a:pPr marL="132160" marR="0" lvl="0" indent="-14486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endParaRPr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D472-15CC-7D42-B777-8D6299C5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81" y="771527"/>
            <a:ext cx="7546050" cy="720021"/>
          </a:xfrm>
        </p:spPr>
        <p:txBody>
          <a:bodyPr/>
          <a:lstStyle/>
          <a:p>
            <a:r>
              <a:rPr lang="en-US" sz="3000" dirty="0"/>
              <a:t>Graphs of # packets extracted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89112-CD3F-214E-BA09-FA99B1C5EF32}"/>
              </a:ext>
            </a:extLst>
          </p:cNvPr>
          <p:cNvGrpSpPr/>
          <p:nvPr/>
        </p:nvGrpSpPr>
        <p:grpSpPr>
          <a:xfrm>
            <a:off x="676902" y="1393958"/>
            <a:ext cx="6946726" cy="2629541"/>
            <a:chOff x="676902" y="1393958"/>
            <a:chExt cx="6946726" cy="26295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7FE30E-EFD3-774F-AFB6-EAB4AE069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580" y="1578429"/>
              <a:ext cx="2133600" cy="2260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2FBD854-E2CC-F449-9396-B417194E3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228" y="1574800"/>
              <a:ext cx="2184400" cy="21717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936C4A-44F6-264B-B205-2A4FF0E76AF7}"/>
                </a:ext>
              </a:extLst>
            </p:cNvPr>
            <p:cNvSpPr txBox="1"/>
            <p:nvPr/>
          </p:nvSpPr>
          <p:spPr>
            <a:xfrm>
              <a:off x="676902" y="2383651"/>
              <a:ext cx="902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# Packets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0B3DAD-DB9B-244D-ACCC-ABBA9B97AC6D}"/>
                </a:ext>
              </a:extLst>
            </p:cNvPr>
            <p:cNvSpPr txBox="1"/>
            <p:nvPr/>
          </p:nvSpPr>
          <p:spPr>
            <a:xfrm>
              <a:off x="4615858" y="2383651"/>
              <a:ext cx="902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# Packets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7C25D6-96AA-6C46-9474-D54997914302}"/>
                </a:ext>
              </a:extLst>
            </p:cNvPr>
            <p:cNvSpPr txBox="1"/>
            <p:nvPr/>
          </p:nvSpPr>
          <p:spPr>
            <a:xfrm>
              <a:off x="2195041" y="3746500"/>
              <a:ext cx="902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# Intervals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C9AFFE-7878-CC4C-8F4D-BCF9E9C80B8A}"/>
                </a:ext>
              </a:extLst>
            </p:cNvPr>
            <p:cNvSpPr txBox="1"/>
            <p:nvPr/>
          </p:nvSpPr>
          <p:spPr>
            <a:xfrm>
              <a:off x="6080089" y="3746500"/>
              <a:ext cx="902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# Intervals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EE53CA-03E0-3A42-8124-F0994254AE03}"/>
                </a:ext>
              </a:extLst>
            </p:cNvPr>
            <p:cNvSpPr txBox="1"/>
            <p:nvPr/>
          </p:nvSpPr>
          <p:spPr>
            <a:xfrm>
              <a:off x="2195040" y="1393959"/>
              <a:ext cx="1392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sec intervals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36100B-61C7-B445-A16B-156450A2614F}"/>
                </a:ext>
              </a:extLst>
            </p:cNvPr>
            <p:cNvSpPr txBox="1"/>
            <p:nvPr/>
          </p:nvSpPr>
          <p:spPr>
            <a:xfrm>
              <a:off x="5835317" y="1393958"/>
              <a:ext cx="1392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0.5 sec intervals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1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080" y="784449"/>
            <a:ext cx="7546050" cy="720022"/>
          </a:xfrm>
        </p:spPr>
        <p:txBody>
          <a:bodyPr/>
          <a:lstStyle/>
          <a:p>
            <a:pPr algn="ctr"/>
            <a:r>
              <a:rPr lang="en-US" dirty="0"/>
              <a:t>Team Members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8549" y="3388884"/>
            <a:ext cx="1380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Sameer S</a:t>
            </a:r>
          </a:p>
          <a:p>
            <a:pPr algn="ctr"/>
            <a:r>
              <a:rPr lang="en-US" dirty="0"/>
              <a:t>(code manager)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4656" y="3396674"/>
            <a:ext cx="1730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Andrew Ramacher</a:t>
            </a:r>
          </a:p>
          <a:p>
            <a:pPr algn="ctr"/>
            <a:r>
              <a:rPr lang="en-US" dirty="0"/>
              <a:t>(lead)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4308" y="3389243"/>
            <a:ext cx="1689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Youwen</a:t>
            </a:r>
            <a:r>
              <a:rPr lang="en-US" dirty="0"/>
              <a:t> Zhu</a:t>
            </a:r>
          </a:p>
          <a:p>
            <a:pPr algn="ctr"/>
            <a:r>
              <a:rPr lang="en-US" dirty="0"/>
              <a:t>(documentation manager) </a:t>
            </a:r>
          </a:p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46703" y="4260305"/>
            <a:ext cx="610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Team Meeting : Thursday 5:30 pm to 7 pm, 2733 BBB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2"/>
          <a:stretch/>
        </p:blipFill>
        <p:spPr>
          <a:xfrm rot="5400000">
            <a:off x="724585" y="2144161"/>
            <a:ext cx="1328644" cy="1106481"/>
          </a:xfrm>
          <a:prstGeom prst="rect">
            <a:avLst/>
          </a:prstGeom>
        </p:spPr>
      </p:pic>
      <p:pic>
        <p:nvPicPr>
          <p:cNvPr id="15" name="Shape 136" descr="524f22275e3d4613b696edc9cb735a1d.png"/>
          <p:cNvPicPr preferRelativeResize="0"/>
          <p:nvPr/>
        </p:nvPicPr>
        <p:blipFill rotWithShape="1">
          <a:blip r:embed="rId3">
            <a:alphaModFix/>
          </a:blip>
          <a:srcRect l="1867" r="1858" b="9600"/>
          <a:stretch/>
        </p:blipFill>
        <p:spPr>
          <a:xfrm>
            <a:off x="2731478" y="2033079"/>
            <a:ext cx="1227965" cy="135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0CDF6-35B9-6A42-B67A-63C5890F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621" y="1996503"/>
            <a:ext cx="777130" cy="1381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DD81CA-3428-A944-A468-6A8CEEA96938}"/>
              </a:ext>
            </a:extLst>
          </p:cNvPr>
          <p:cNvSpPr txBox="1"/>
          <p:nvPr/>
        </p:nvSpPr>
        <p:spPr>
          <a:xfrm>
            <a:off x="6703796" y="3413627"/>
            <a:ext cx="16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Serafina Kamp</a:t>
            </a:r>
          </a:p>
          <a:p>
            <a:pPr algn="ctr"/>
            <a:r>
              <a:rPr lang="en-US" dirty="0"/>
              <a:t>(team scribe) </a:t>
            </a:r>
          </a:p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9338C-9A95-084B-934B-FAF12C814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932" y="2078989"/>
            <a:ext cx="1891755" cy="12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1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D472-15CC-7D42-B777-8D6299C5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81" y="771527"/>
            <a:ext cx="7546050" cy="720021"/>
          </a:xfrm>
        </p:spPr>
        <p:txBody>
          <a:bodyPr/>
          <a:lstStyle/>
          <a:p>
            <a:r>
              <a:rPr lang="en-US" sz="3000" dirty="0"/>
              <a:t>DEMO </a:t>
            </a:r>
          </a:p>
        </p:txBody>
      </p:sp>
      <p:pic>
        <p:nvPicPr>
          <p:cNvPr id="4" name="IMG_1975">
            <a:hlinkClick r:id="" action="ppaction://media"/>
            <a:extLst>
              <a:ext uri="{FF2B5EF4-FFF2-40B4-BE49-F238E27FC236}">
                <a16:creationId xmlns:a16="http://schemas.microsoft.com/office/drawing/2014/main" id="{D04061D0-8BEF-1A4A-AA36-E9C873430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943" y="1307190"/>
            <a:ext cx="6923315" cy="38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0"/>
          <p:cNvGrpSpPr/>
          <p:nvPr/>
        </p:nvGrpSpPr>
        <p:grpSpPr>
          <a:xfrm>
            <a:off x="618850" y="1532375"/>
            <a:ext cx="6035188" cy="1625712"/>
            <a:chOff x="-2042846" y="1289560"/>
            <a:chExt cx="6332831" cy="2167616"/>
          </a:xfrm>
        </p:grpSpPr>
        <p:sp>
          <p:nvSpPr>
            <p:cNvPr id="209" name="Google Shape;209;p30"/>
            <p:cNvSpPr/>
            <p:nvPr/>
          </p:nvSpPr>
          <p:spPr>
            <a:xfrm>
              <a:off x="-2042846" y="1289560"/>
              <a:ext cx="3829200" cy="365700"/>
            </a:xfrm>
            <a:prstGeom prst="rect">
              <a:avLst/>
            </a:prstGeom>
            <a:gradFill>
              <a:gsLst>
                <a:gs pos="0">
                  <a:srgbClr val="F63C3C"/>
                </a:gs>
                <a:gs pos="52000">
                  <a:srgbClr val="F86969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Motivation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-2042715" y="1655260"/>
              <a:ext cx="6332700" cy="1801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425450" lvl="0" indent="-285750">
                <a:spcBef>
                  <a:spcPts val="640"/>
                </a:spcBef>
                <a:buSzPts val="1400"/>
                <a:buFont typeface="Wingdings" panose="05000000000000000000" pitchFamily="2" charset="2"/>
                <a:buChar char="Ø"/>
              </a:pP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Find out whether there is an efficient Machine Learning Algorithm to classify Machine Status with network traffic as feature data</a:t>
              </a:r>
            </a:p>
            <a:p>
              <a:pPr marL="425450" lvl="0" indent="-285750">
                <a:spcBef>
                  <a:spcPts val="640"/>
                </a:spcBef>
                <a:buSzPts val="1400"/>
                <a:buFont typeface="Wingdings" panose="05000000000000000000" pitchFamily="2" charset="2"/>
                <a:buChar char="Ø"/>
              </a:pP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Use machine learning algorithm to verify whether CNC is in a specific state</a:t>
              </a:r>
            </a:p>
            <a:p>
              <a:pPr marL="425450" lvl="0" indent="-285750">
                <a:spcBef>
                  <a:spcPts val="640"/>
                </a:spcBef>
                <a:buSzPts val="1400"/>
                <a:buFont typeface="Wingdings" panose="05000000000000000000" pitchFamily="2" charset="2"/>
                <a:buChar char="Ø"/>
              </a:pP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Recognize some typical anomalies by analyzing the network traffic</a:t>
              </a: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endParaRPr lang="en-US" dirty="0">
                <a:solidFill>
                  <a:schemeClr val="dk1"/>
                </a:solidFill>
              </a:endParaRP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Display testbed data</a:t>
              </a:r>
              <a:endParaRPr dirty="0"/>
            </a:p>
            <a:p>
              <a:pPr marL="132160" marR="0" lvl="0" indent="-14486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endParaRPr dirty="0"/>
            </a:p>
            <a:p>
              <a:pPr marL="132160" marR="0" lvl="0" indent="-6548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30"/>
          <p:cNvGrpSpPr/>
          <p:nvPr/>
        </p:nvGrpSpPr>
        <p:grpSpPr>
          <a:xfrm>
            <a:off x="618847" y="3158150"/>
            <a:ext cx="4238121" cy="1136184"/>
            <a:chOff x="6735605" y="498085"/>
            <a:chExt cx="3216302" cy="1397177"/>
          </a:xfrm>
        </p:grpSpPr>
        <p:sp>
          <p:nvSpPr>
            <p:cNvPr id="212" name="Google Shape;212;p30"/>
            <p:cNvSpPr/>
            <p:nvPr/>
          </p:nvSpPr>
          <p:spPr>
            <a:xfrm>
              <a:off x="6735605" y="498085"/>
              <a:ext cx="2844300" cy="365700"/>
            </a:xfrm>
            <a:prstGeom prst="rect">
              <a:avLst/>
            </a:prstGeom>
            <a:gradFill>
              <a:gsLst>
                <a:gs pos="0">
                  <a:srgbClr val="FABE00"/>
                </a:gs>
                <a:gs pos="60000">
                  <a:srgbClr val="FCD250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Approach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6735607" y="863862"/>
              <a:ext cx="32163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marR="0" lvl="0" indent="-14486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/>
                <a:t>Determine features in the network packets that are related to the status of machine</a:t>
              </a:r>
              <a:endParaRPr dirty="0"/>
            </a:p>
            <a:p>
              <a:pPr marL="132160" marR="0" lvl="0" indent="-14486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/>
                <a:t>Build a machine learning model based on the different features when machines are in different states</a:t>
              </a:r>
              <a:endParaRPr dirty="0"/>
            </a:p>
          </p:txBody>
        </p:sp>
      </p:grpSp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552725" y="744550"/>
            <a:ext cx="8591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00"/>
            </a:pPr>
            <a:r>
              <a:rPr lang="en-US" altLang="zh-CN" sz="3200" dirty="0"/>
              <a:t>Machine Status Verification (Youwen)</a:t>
            </a:r>
          </a:p>
        </p:txBody>
      </p:sp>
      <p:sp>
        <p:nvSpPr>
          <p:cNvPr id="215" name="Google Shape;215;p30"/>
          <p:cNvSpPr txBox="1"/>
          <p:nvPr/>
        </p:nvSpPr>
        <p:spPr>
          <a:xfrm>
            <a:off x="552725" y="4570675"/>
            <a:ext cx="5698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042514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9F6AA-1AA7-414B-843D-F807D9A9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89F436-6F23-40C3-BE47-F6A82DE7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494" y="1525067"/>
            <a:ext cx="7458466" cy="593293"/>
          </a:xfrm>
        </p:spPr>
        <p:txBody>
          <a:bodyPr/>
          <a:lstStyle/>
          <a:p>
            <a:r>
              <a:rPr lang="en-US" altLang="zh-CN" sz="1800" dirty="0"/>
              <a:t>There are not many paper on the topic of  Network based detection. </a:t>
            </a:r>
          </a:p>
          <a:p>
            <a:endParaRPr lang="zh-CN" altLang="en-US" sz="1800" dirty="0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53AFBAF-893B-4341-93EB-1E30DE26C717}"/>
              </a:ext>
            </a:extLst>
          </p:cNvPr>
          <p:cNvSpPr txBox="1">
            <a:spLocks/>
          </p:cNvSpPr>
          <p:nvPr/>
        </p:nvSpPr>
        <p:spPr>
          <a:xfrm>
            <a:off x="984494" y="1821713"/>
            <a:ext cx="4181866" cy="308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sz="1800" dirty="0"/>
              <a:t>The general idea is: first analyze the network packets from individual devices to see whether the data can reflect the machine state and whether the state is “correct”(in our expectation)</a:t>
            </a:r>
          </a:p>
          <a:p>
            <a:r>
              <a:rPr lang="en-US" altLang="zh-CN" sz="1800" dirty="0"/>
              <a:t>Then we can also compare the  packets from different devices to see whether they match the same state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185A81-27E2-4AAC-A76D-CD0AAC9A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818" y="2118360"/>
            <a:ext cx="3424142" cy="17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49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9F6AA-1AA7-414B-843D-F807D9A9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89F436-6F23-40C3-BE47-F6A82DE7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494" y="1525067"/>
            <a:ext cx="7458466" cy="593293"/>
          </a:xfrm>
        </p:spPr>
        <p:txBody>
          <a:bodyPr/>
          <a:lstStyle/>
          <a:p>
            <a:r>
              <a:rPr lang="en-US" altLang="zh-CN" sz="1800" dirty="0"/>
              <a:t>There are not many paper on the topic of  Network based detection. </a:t>
            </a:r>
          </a:p>
          <a:p>
            <a:endParaRPr lang="zh-CN" altLang="en-US" sz="1800" dirty="0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53AFBAF-893B-4341-93EB-1E30DE26C717}"/>
              </a:ext>
            </a:extLst>
          </p:cNvPr>
          <p:cNvSpPr txBox="1">
            <a:spLocks/>
          </p:cNvSpPr>
          <p:nvPr/>
        </p:nvSpPr>
        <p:spPr>
          <a:xfrm>
            <a:off x="984494" y="1901692"/>
            <a:ext cx="4174246" cy="29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sz="1800" dirty="0"/>
              <a:t>I read the paper on topic: Hierarchical Monitoring Intrusion Detection System based on network traffic</a:t>
            </a:r>
          </a:p>
          <a:p>
            <a:r>
              <a:rPr lang="en-US" altLang="zh-CN" sz="1800" dirty="0"/>
              <a:t>It uses statistics data of hierarchical level to detect network intrusion</a:t>
            </a:r>
          </a:p>
          <a:p>
            <a:r>
              <a:rPr lang="en-US" altLang="zh-CN" sz="1800" dirty="0"/>
              <a:t>In my project, I focus on network for individual device  instead of the statistics data for the whole system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8EB7FF-A5F6-4FA9-A3DD-AB987816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380" y="2430183"/>
            <a:ext cx="4571998" cy="13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1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1"/>
          <p:cNvGrpSpPr/>
          <p:nvPr/>
        </p:nvGrpSpPr>
        <p:grpSpPr>
          <a:xfrm>
            <a:off x="628924" y="3192824"/>
            <a:ext cx="6434816" cy="1821136"/>
            <a:chOff x="-2042846" y="1289560"/>
            <a:chExt cx="6332831" cy="1371600"/>
          </a:xfrm>
        </p:grpSpPr>
        <p:sp>
          <p:nvSpPr>
            <p:cNvPr id="221" name="Google Shape;221;p31"/>
            <p:cNvSpPr/>
            <p:nvPr/>
          </p:nvSpPr>
          <p:spPr>
            <a:xfrm>
              <a:off x="-2042846" y="1289560"/>
              <a:ext cx="3829200" cy="365700"/>
            </a:xfrm>
            <a:prstGeom prst="rect">
              <a:avLst/>
            </a:prstGeom>
            <a:gradFill>
              <a:gsLst>
                <a:gs pos="0">
                  <a:srgbClr val="F63C3C"/>
                </a:gs>
                <a:gs pos="52000">
                  <a:srgbClr val="F86969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Impact &amp; Future Work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-2042715" y="1655260"/>
              <a:ext cx="63327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Explore more useful feature in the network packet, which can reflect more information about the devices</a:t>
              </a: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Try to analyze other devices like robot arm</a:t>
              </a: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Build a more complete model for the classifier </a:t>
              </a:r>
              <a:endParaRPr dirty="0"/>
            </a:p>
            <a:p>
              <a:pPr marL="132160" marR="0" lvl="0" indent="-6548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552725" y="744550"/>
            <a:ext cx="8591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00"/>
            </a:pPr>
            <a:r>
              <a:rPr lang="en-US" altLang="zh-CN" sz="3200" dirty="0"/>
              <a:t>Machine Status Verification  (Youwen)</a:t>
            </a:r>
          </a:p>
        </p:txBody>
      </p:sp>
      <p:sp>
        <p:nvSpPr>
          <p:cNvPr id="224" name="Google Shape;224;p31"/>
          <p:cNvSpPr txBox="1"/>
          <p:nvPr/>
        </p:nvSpPr>
        <p:spPr>
          <a:xfrm>
            <a:off x="552725" y="4570675"/>
            <a:ext cx="5698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225" name="Google Shape;225;p31"/>
          <p:cNvGrpSpPr/>
          <p:nvPr/>
        </p:nvGrpSpPr>
        <p:grpSpPr>
          <a:xfrm>
            <a:off x="628925" y="1540750"/>
            <a:ext cx="7044045" cy="1215378"/>
            <a:chOff x="-4240927" y="1197147"/>
            <a:chExt cx="7307100" cy="1371604"/>
          </a:xfrm>
        </p:grpSpPr>
        <p:sp>
          <p:nvSpPr>
            <p:cNvPr id="226" name="Google Shape;226;p31"/>
            <p:cNvSpPr/>
            <p:nvPr/>
          </p:nvSpPr>
          <p:spPr>
            <a:xfrm>
              <a:off x="-4240927" y="1197147"/>
              <a:ext cx="3741000" cy="365700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52999">
                  <a:srgbClr val="46C6F4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Final Progress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-4240926" y="1562850"/>
              <a:ext cx="73071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Figure out the feature that correspond to the status change of CNC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Build a multi-label machine learning classifier that can determine the most possible state of CNC 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Build a binary </a:t>
              </a:r>
              <a:r>
                <a:rPr lang="en-US" altLang="zh-CN" dirty="0"/>
                <a:t>machine learning classifier that can verify the Machine Status given the result from Digital Twins</a:t>
              </a:r>
              <a:endParaRPr lang="en-US" dirty="0"/>
            </a:p>
            <a:p>
              <a:pPr marL="132160" marR="0" lvl="0" indent="-14486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2956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552725" y="744550"/>
            <a:ext cx="8591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CN" sz="2800" dirty="0"/>
              <a:t>Machine Status Verification (Youwen)</a:t>
            </a:r>
            <a:endParaRPr sz="2400" b="1" dirty="0"/>
          </a:p>
        </p:txBody>
      </p:sp>
      <p:sp>
        <p:nvSpPr>
          <p:cNvPr id="224" name="Google Shape;224;p31"/>
          <p:cNvSpPr txBox="1"/>
          <p:nvPr/>
        </p:nvSpPr>
        <p:spPr>
          <a:xfrm>
            <a:off x="552725" y="4570675"/>
            <a:ext cx="5698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9B6EA09-1C3F-4D87-93F5-2B53B0317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654" y="1273607"/>
            <a:ext cx="7458466" cy="593293"/>
          </a:xfrm>
        </p:spPr>
        <p:txBody>
          <a:bodyPr/>
          <a:lstStyle/>
          <a:p>
            <a:pPr marL="132160" indent="-144860">
              <a:buSzPts val="1400"/>
            </a:pPr>
            <a:r>
              <a:rPr lang="en-US" altLang="zh-CN" sz="1800" dirty="0"/>
              <a:t>Step 1: do experiments to find out the feature that corresponding the status change of CNC</a:t>
            </a:r>
            <a:endParaRPr lang="zh-CN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3902C0-B799-48E5-8A52-BCC6C7E4AB03}"/>
              </a:ext>
            </a:extLst>
          </p:cNvPr>
          <p:cNvSpPr txBox="1"/>
          <p:nvPr/>
        </p:nvSpPr>
        <p:spPr>
          <a:xfrm>
            <a:off x="740654" y="1993607"/>
            <a:ext cx="67104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Packet</a:t>
            </a:r>
            <a:r>
              <a:rPr lang="zh-CN" altLang="en-US" dirty="0"/>
              <a:t>： </a:t>
            </a:r>
            <a:r>
              <a:rPr lang="en-US" altLang="zh-CN" dirty="0"/>
              <a:t>from 192.168.1.120(plc of CNC2) to</a:t>
            </a:r>
            <a:r>
              <a:rPr lang="zh-CN" altLang="en-US" dirty="0"/>
              <a:t> </a:t>
            </a:r>
            <a:r>
              <a:rPr lang="en-US" altLang="zh-CN" dirty="0"/>
              <a:t>239.192.15.255(multicast for CNC2)</a:t>
            </a:r>
          </a:p>
          <a:p>
            <a:r>
              <a:rPr lang="en-US" altLang="zh-CN" dirty="0"/>
              <a:t>X: timestamp (second)</a:t>
            </a:r>
          </a:p>
          <a:p>
            <a:r>
              <a:rPr lang="en-US" altLang="zh-CN" dirty="0"/>
              <a:t>Y: Data segment (transformed to int)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568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6AAFE1-66D6-42E5-97F5-9F9AEB1D6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A09E77-081E-47E4-9EEA-8AE0D48B9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1432560"/>
            <a:ext cx="7803039" cy="34331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DB7593-1C66-4868-9D17-FF5117C25F94}"/>
              </a:ext>
            </a:extLst>
          </p:cNvPr>
          <p:cNvSpPr txBox="1"/>
          <p:nvPr/>
        </p:nvSpPr>
        <p:spPr>
          <a:xfrm>
            <a:off x="771134" y="1263457"/>
            <a:ext cx="3252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X: timestamp (second)</a:t>
            </a:r>
          </a:p>
          <a:p>
            <a:r>
              <a:rPr lang="en-US" altLang="zh-CN" dirty="0"/>
              <a:t>Y: Data segment (transformed to int)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F26482-DA54-429B-A964-B171CD1A8A4E}"/>
              </a:ext>
            </a:extLst>
          </p:cNvPr>
          <p:cNvSpPr txBox="1"/>
          <p:nvPr/>
        </p:nvSpPr>
        <p:spPr>
          <a:xfrm>
            <a:off x="859520" y="1820198"/>
            <a:ext cx="153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Left(first 2B): heartbeats encoding in little endian(signed)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01E938-39D8-4BBD-82AA-859450883FA0}"/>
              </a:ext>
            </a:extLst>
          </p:cNvPr>
          <p:cNvSpPr txBox="1"/>
          <p:nvPr/>
        </p:nvSpPr>
        <p:spPr>
          <a:xfrm>
            <a:off x="6621779" y="2016800"/>
            <a:ext cx="1851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Right(the third Byte): corresponding to machine status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42A0F5-B515-4089-AAEE-6E0D2B231F8D}"/>
              </a:ext>
            </a:extLst>
          </p:cNvPr>
          <p:cNvSpPr txBox="1"/>
          <p:nvPr/>
        </p:nvSpPr>
        <p:spPr>
          <a:xfrm>
            <a:off x="1216753" y="886343"/>
            <a:ext cx="671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Packet</a:t>
            </a:r>
            <a:r>
              <a:rPr lang="zh-CN" altLang="en-US" dirty="0"/>
              <a:t>： </a:t>
            </a:r>
            <a:r>
              <a:rPr lang="en-US" altLang="zh-CN" dirty="0"/>
              <a:t>from 192.168.1.120(plc of CNC2) to</a:t>
            </a:r>
            <a:r>
              <a:rPr lang="zh-CN" altLang="en-US" dirty="0"/>
              <a:t> </a:t>
            </a:r>
            <a:r>
              <a:rPr lang="en-US" altLang="zh-CN" dirty="0"/>
              <a:t>239.192.15.255(multicast for CNC2)</a:t>
            </a:r>
          </a:p>
        </p:txBody>
      </p:sp>
    </p:spTree>
    <p:extLst>
      <p:ext uri="{BB962C8B-B14F-4D97-AF65-F5344CB8AC3E}">
        <p14:creationId xmlns:p14="http://schemas.microsoft.com/office/powerpoint/2010/main" val="150281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0B0E9-9F5C-4D88-B9C0-FF9D62DA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75" y="737017"/>
            <a:ext cx="7546050" cy="720022"/>
          </a:xfrm>
        </p:spPr>
        <p:txBody>
          <a:bodyPr/>
          <a:lstStyle/>
          <a:p>
            <a:r>
              <a:rPr lang="en-US" altLang="zh-CN" dirty="0"/>
              <a:t>Analyze packages deeper</a:t>
            </a:r>
            <a:endParaRPr lang="zh-CN" altLang="en-US" dirty="0"/>
          </a:p>
        </p:txBody>
      </p:sp>
      <p:sp>
        <p:nvSpPr>
          <p:cNvPr id="8" name="AutoShape 2" descr="https://timgsa.baidu.com/timg?image&amp;quality=80&amp;size=b9999_10000&amp;sec=1551343795353&amp;di=5aecfe00247436999bae7601009bf1ea&amp;imgtype=0&amp;src=http%3A%2F%2Fimg.bqatj.com%2Fimg%2F8ac22593720707bf.jpg">
            <a:extLst>
              <a:ext uri="{FF2B5EF4-FFF2-40B4-BE49-F238E27FC236}">
                <a16:creationId xmlns:a16="http://schemas.microsoft.com/office/drawing/2014/main" id="{7966E285-7BFF-482D-B984-643170B2CF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7E13DD-576B-40CB-B4FE-DAAF7A49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3" y="839200"/>
            <a:ext cx="9144000" cy="40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69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C0B2B-80AE-4197-BEB4-25608D52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the classifying purpose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146A7C-907A-4C32-8D66-42DDB806C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707729-F4F6-4ED0-9EE3-C80656B0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9" y="1383387"/>
            <a:ext cx="9144000" cy="4662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5820A8-40BC-40EA-B915-D0088F17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" y="2220277"/>
            <a:ext cx="571500" cy="276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257DFD-0993-465D-82B0-F81EB905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0" y="2111219"/>
            <a:ext cx="5715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7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9740A-8DDD-4C96-9340-4EEB6682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Status Verification - Youwen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DABA0-1210-4444-AA1A-1E5CE080A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494" y="1443852"/>
            <a:ext cx="7626106" cy="3028334"/>
          </a:xfrm>
        </p:spPr>
        <p:txBody>
          <a:bodyPr/>
          <a:lstStyle/>
          <a:p>
            <a:r>
              <a:rPr lang="en-US" altLang="zh-CN" sz="1600" dirty="0"/>
              <a:t>Build machine learning classifier that can determine the most possible state of CNC </a:t>
            </a:r>
          </a:p>
          <a:p>
            <a:endParaRPr lang="zh-CN" altLang="en-US" sz="1600" dirty="0"/>
          </a:p>
        </p:txBody>
      </p:sp>
      <p:pic>
        <p:nvPicPr>
          <p:cNvPr id="5" name="Picture 2" descr="https://lh5.googleusercontent.com/ICqNgMDxWQBTZRJXQmVtjIAUjUGy8qj6P8RqFP1CfgE3d9X8Br1cUVlRGfS4eiPu05EIQqOcRs55dtfvcwPfrZESQ0siVTlf17yqXnkti1bZ5qd-k0v0xm76-BDYocs0-MZvLrqscIs">
            <a:extLst>
              <a:ext uri="{FF2B5EF4-FFF2-40B4-BE49-F238E27FC236}">
                <a16:creationId xmlns:a16="http://schemas.microsoft.com/office/drawing/2014/main" id="{22EB8F1F-AE74-4037-8406-328CDA01B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0" y="1933237"/>
            <a:ext cx="4773368" cy="26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53A9D0-075C-4E41-BE90-AE875B30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759" y="2762756"/>
            <a:ext cx="3324225" cy="3905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ABFDFF-0147-478B-8264-AD9E5BEA7B9E}"/>
              </a:ext>
            </a:extLst>
          </p:cNvPr>
          <p:cNvSpPr txBox="1"/>
          <p:nvPr/>
        </p:nvSpPr>
        <p:spPr>
          <a:xfrm>
            <a:off x="5752032" y="2029571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OVR model</a:t>
            </a:r>
          </a:p>
          <a:p>
            <a:r>
              <a:rPr lang="en-US" altLang="zh-CN" dirty="0"/>
              <a:t>5 fold cross-validation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35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Cloud</a:t>
            </a:r>
          </a:p>
          <a:p>
            <a:pPr lvl="1"/>
            <a:r>
              <a:rPr lang="en-US" sz="2000" dirty="0"/>
              <a:t>Build/improve data collection framework (Sameer, Serafina)</a:t>
            </a:r>
          </a:p>
          <a:p>
            <a:r>
              <a:rPr lang="en-US" sz="2400" dirty="0"/>
              <a:t>Security</a:t>
            </a:r>
            <a:r>
              <a:rPr lang="en-US" sz="2800" dirty="0"/>
              <a:t> </a:t>
            </a:r>
          </a:p>
          <a:p>
            <a:pPr lvl="1"/>
            <a:r>
              <a:rPr lang="en-US" sz="2000" dirty="0"/>
              <a:t>Build anomaly/intrusion app that utilizes correlation between physical machine states and network traffic </a:t>
            </a:r>
          </a:p>
          <a:p>
            <a:pPr lvl="2"/>
            <a:r>
              <a:rPr lang="en-US" sz="1600" dirty="0"/>
              <a:t>Complete data pipeline for real time formatted data (Andrew) </a:t>
            </a:r>
          </a:p>
          <a:p>
            <a:pPr lvl="2"/>
            <a:r>
              <a:rPr lang="en-US" sz="1600" dirty="0"/>
              <a:t>Improve Machine </a:t>
            </a:r>
            <a:r>
              <a:rPr lang="en-US" sz="1600"/>
              <a:t>Learning Algorithm (</a:t>
            </a:r>
            <a:r>
              <a:rPr lang="en-US" sz="1600" dirty="0" err="1"/>
              <a:t>Youwen</a:t>
            </a:r>
            <a:r>
              <a:rPr lang="en-US" sz="16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8271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B7FD20C8-0030-4A05-83AF-7093D97A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6462A8-489F-4AE0-BE31-4A7CC943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62" y="205740"/>
            <a:ext cx="51524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14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E3040-AA53-48A6-ABBF-C7F78EC5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Difference with Digital Twins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69DC4-9425-4751-ADC3-EDC6E0E05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46EBE6-06E4-4A2A-8088-A60342C542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985" y="1945075"/>
          <a:ext cx="8195068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5809">
                  <a:extLst>
                    <a:ext uri="{9D8B030D-6E8A-4147-A177-3AD203B41FA5}">
                      <a16:colId xmlns:a16="http://schemas.microsoft.com/office/drawing/2014/main" val="2030552687"/>
                    </a:ext>
                  </a:extLst>
                </a:gridCol>
                <a:gridCol w="2882489">
                  <a:extLst>
                    <a:ext uri="{9D8B030D-6E8A-4147-A177-3AD203B41FA5}">
                      <a16:colId xmlns:a16="http://schemas.microsoft.com/office/drawing/2014/main" val="2173716231"/>
                    </a:ext>
                  </a:extLst>
                </a:gridCol>
                <a:gridCol w="2656770">
                  <a:extLst>
                    <a:ext uri="{9D8B030D-6E8A-4147-A177-3AD203B41FA5}">
                      <a16:colId xmlns:a16="http://schemas.microsoft.com/office/drawing/2014/main" val="3194842982"/>
                    </a:ext>
                  </a:extLst>
                </a:gridCol>
              </a:tblGrid>
              <a:tr h="4840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state classifier based on network traffic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digital twin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extLst>
                  <a:ext uri="{0D108BD9-81ED-4DB2-BD59-A6C34878D82A}">
                    <a16:rowId xmlns:a16="http://schemas.microsoft.com/office/drawing/2014/main" val="3268727044"/>
                  </a:ext>
                </a:extLst>
              </a:tr>
              <a:tr h="4840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History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use current data to classify current state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use current state to move to next state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extLst>
                  <a:ext uri="{0D108BD9-81ED-4DB2-BD59-A6C34878D82A}">
                    <a16:rowId xmlns:a16="http://schemas.microsoft.com/office/drawing/2014/main" val="2972310368"/>
                  </a:ext>
                </a:extLst>
              </a:tr>
              <a:tr h="2420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Data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based a segment in packets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examines several tags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extLst>
                  <a:ext uri="{0D108BD9-81ED-4DB2-BD59-A6C34878D82A}">
                    <a16:rowId xmlns:a16="http://schemas.microsoft.com/office/drawing/2014/main" val="895705503"/>
                  </a:ext>
                </a:extLst>
              </a:tr>
              <a:tr h="4840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Accuracy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may have some error because ML algorithm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Basically accurate if no anomalies occur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735" marR="103735" marT="0" marB="0"/>
                </a:tc>
                <a:extLst>
                  <a:ext uri="{0D108BD9-81ED-4DB2-BD59-A6C34878D82A}">
                    <a16:rowId xmlns:a16="http://schemas.microsoft.com/office/drawing/2014/main" val="348046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358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D472-15CC-7D42-B777-8D6299C5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81" y="771527"/>
            <a:ext cx="7546050" cy="720021"/>
          </a:xfrm>
        </p:spPr>
        <p:txBody>
          <a:bodyPr/>
          <a:lstStyle/>
          <a:p>
            <a:r>
              <a:rPr lang="en-US" sz="3000" dirty="0"/>
              <a:t>DEMO with local data</a:t>
            </a:r>
          </a:p>
        </p:txBody>
      </p:sp>
      <p:pic>
        <p:nvPicPr>
          <p:cNvPr id="3" name="0371691044331e965cb60fe585fcfc3c">
            <a:hlinkClick r:id="" action="ppaction://media"/>
            <a:extLst>
              <a:ext uri="{FF2B5EF4-FFF2-40B4-BE49-F238E27FC236}">
                <a16:creationId xmlns:a16="http://schemas.microsoft.com/office/drawing/2014/main" id="{4E826E0A-19B2-4835-AF79-F04ED47E3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8740" y="1440181"/>
            <a:ext cx="6096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8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22EB9-9DE1-4294-B492-710B6B6E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008AE2-0A37-47D8-81A8-727149C70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494" y="1525067"/>
            <a:ext cx="2977906" cy="3028334"/>
          </a:xfrm>
        </p:spPr>
        <p:txBody>
          <a:bodyPr/>
          <a:lstStyle/>
          <a:p>
            <a:r>
              <a:rPr lang="en-US" altLang="zh-CN" sz="1400" dirty="0"/>
              <a:t>Build a machine learning algorithm to find the useful feature corresponding to machine status automatically</a:t>
            </a:r>
          </a:p>
          <a:p>
            <a:r>
              <a:rPr lang="en-US" altLang="zh-CN" sz="1400" dirty="0"/>
              <a:t>Learn more about CIP, try to understand the physical meaning in the network packet</a:t>
            </a:r>
          </a:p>
          <a:p>
            <a:r>
              <a:rPr lang="en-US" altLang="zh-CN" sz="1400" dirty="0"/>
              <a:t>Add more packets  from PLC and Robotic Arm or other devices in the future, which may help get a overall view on the whole system 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43172C-A649-40EA-965A-26B7B2EE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488" y="697668"/>
            <a:ext cx="3672839" cy="18740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0B76AC-7BD7-428C-8A4D-64565CD00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488" y="2571751"/>
            <a:ext cx="3760342" cy="20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6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body" idx="1"/>
          </p:nvPr>
        </p:nvSpPr>
        <p:spPr>
          <a:xfrm>
            <a:off x="2915125" y="2116150"/>
            <a:ext cx="3696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984494" y="771525"/>
            <a:ext cx="7546200" cy="7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body" idx="1"/>
          </p:nvPr>
        </p:nvSpPr>
        <p:spPr>
          <a:xfrm>
            <a:off x="984494" y="1525067"/>
            <a:ext cx="7546200" cy="30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[1] Balta, E. C., Tilbury, D. M.,  Barton, K.  </a:t>
            </a:r>
            <a:r>
              <a:rPr lang="en-US" sz="1400" i="1">
                <a:latin typeface="Arial"/>
                <a:ea typeface="Arial"/>
                <a:cs typeface="Arial"/>
                <a:sym typeface="Arial"/>
              </a:rPr>
              <a:t>A Centralized Framework for System-Level Control and Management of Additive Manufacturing Fleets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. Manuscript in preparation, University of Michigan.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-US" sz="14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Cummings, I. T., Bax, M. E., Fuller, I. J., Wachtor, A. J., &amp; Bernardin, J. D. (2017). A Framework for Additive Manufacturing Process Monitoring &amp; Control. In </a:t>
            </a:r>
            <a:r>
              <a:rPr lang="en-US" sz="1400" i="1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Topics in Modal Analysis &amp; Testing, Volume 10</a:t>
            </a:r>
            <a:r>
              <a:rPr lang="en-US" sz="14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(pp. 137-146). Springer, Cham.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0"/>
          <p:cNvGrpSpPr/>
          <p:nvPr/>
        </p:nvGrpSpPr>
        <p:grpSpPr>
          <a:xfrm>
            <a:off x="618850" y="1532375"/>
            <a:ext cx="6035188" cy="1028700"/>
            <a:chOff x="-2042846" y="1289560"/>
            <a:chExt cx="6332831" cy="1371600"/>
          </a:xfrm>
        </p:grpSpPr>
        <p:sp>
          <p:nvSpPr>
            <p:cNvPr id="209" name="Google Shape;209;p30"/>
            <p:cNvSpPr/>
            <p:nvPr/>
          </p:nvSpPr>
          <p:spPr>
            <a:xfrm>
              <a:off x="-2042846" y="1289560"/>
              <a:ext cx="3829200" cy="365700"/>
            </a:xfrm>
            <a:prstGeom prst="rect">
              <a:avLst/>
            </a:prstGeom>
            <a:gradFill>
              <a:gsLst>
                <a:gs pos="0">
                  <a:srgbClr val="F63C3C"/>
                </a:gs>
                <a:gs pos="52000">
                  <a:srgbClr val="F86969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Motivation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-2042715" y="1655260"/>
              <a:ext cx="63327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Improve upon previous semester’s data extraction tool by making a standardized library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Make data more accessible and make tools for extraction easier to integrate into projects</a:t>
              </a:r>
            </a:p>
            <a:p>
              <a:pPr marL="132160" marR="0" lvl="0" indent="-14486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endParaRPr dirty="0"/>
            </a:p>
            <a:p>
              <a:pPr marL="132160" marR="0" lvl="0" indent="-6548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30"/>
          <p:cNvGrpSpPr/>
          <p:nvPr/>
        </p:nvGrpSpPr>
        <p:grpSpPr>
          <a:xfrm>
            <a:off x="618847" y="3158150"/>
            <a:ext cx="4238121" cy="1136184"/>
            <a:chOff x="6735605" y="498085"/>
            <a:chExt cx="3216302" cy="1397177"/>
          </a:xfrm>
        </p:grpSpPr>
        <p:sp>
          <p:nvSpPr>
            <p:cNvPr id="212" name="Google Shape;212;p30"/>
            <p:cNvSpPr/>
            <p:nvPr/>
          </p:nvSpPr>
          <p:spPr>
            <a:xfrm>
              <a:off x="6735605" y="498085"/>
              <a:ext cx="2844300" cy="365700"/>
            </a:xfrm>
            <a:prstGeom prst="rect">
              <a:avLst/>
            </a:prstGeom>
            <a:gradFill>
              <a:gsLst>
                <a:gs pos="0">
                  <a:srgbClr val="FABE00"/>
                </a:gs>
                <a:gs pos="60000">
                  <a:srgbClr val="FCD250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Approach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6735607" y="863862"/>
              <a:ext cx="32163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 library for remote data extraction that can be used in Java/Python and can be easily modified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i="1" dirty="0"/>
                <a:t>Develop methods to retrieve data from AWS</a:t>
              </a:r>
            </a:p>
          </p:txBody>
        </p:sp>
      </p:grpSp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552725" y="744550"/>
            <a:ext cx="8591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200" dirty="0"/>
              <a:t>Data Collection framework (Sameer S)</a:t>
            </a:r>
            <a:endParaRPr sz="2400" b="1" dirty="0"/>
          </a:p>
        </p:txBody>
      </p:sp>
      <p:sp>
        <p:nvSpPr>
          <p:cNvPr id="215" name="Google Shape;215;p30"/>
          <p:cNvSpPr txBox="1"/>
          <p:nvPr/>
        </p:nvSpPr>
        <p:spPr>
          <a:xfrm>
            <a:off x="552725" y="4570675"/>
            <a:ext cx="5698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63012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1"/>
          <p:cNvGrpSpPr/>
          <p:nvPr/>
        </p:nvGrpSpPr>
        <p:grpSpPr>
          <a:xfrm>
            <a:off x="628925" y="3164601"/>
            <a:ext cx="6035188" cy="1028700"/>
            <a:chOff x="-2042846" y="1289560"/>
            <a:chExt cx="6332831" cy="1371600"/>
          </a:xfrm>
        </p:grpSpPr>
        <p:sp>
          <p:nvSpPr>
            <p:cNvPr id="221" name="Google Shape;221;p31"/>
            <p:cNvSpPr/>
            <p:nvPr/>
          </p:nvSpPr>
          <p:spPr>
            <a:xfrm>
              <a:off x="-2042846" y="1289560"/>
              <a:ext cx="3829200" cy="365700"/>
            </a:xfrm>
            <a:prstGeom prst="rect">
              <a:avLst/>
            </a:prstGeom>
            <a:gradFill>
              <a:gsLst>
                <a:gs pos="0">
                  <a:srgbClr val="F63C3C"/>
                </a:gs>
                <a:gs pos="52000">
                  <a:srgbClr val="F86969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rgbClr val="FFFFFF"/>
                  </a:solidFill>
                </a:rPr>
                <a:t>Impact &amp; Future Work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-2042715" y="1655260"/>
              <a:ext cx="63327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Applications are easier to develop </a:t>
              </a: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>
                  <a:solidFill>
                    <a:schemeClr val="dk1"/>
                  </a:solidFill>
                </a:rPr>
                <a:t>Applications have more flexibility in how and where they are </a:t>
              </a:r>
              <a:r>
                <a:rPr lang="en-US" dirty="0" smtClean="0">
                  <a:solidFill>
                    <a:schemeClr val="dk1"/>
                  </a:solidFill>
                </a:rPr>
                <a:t>run</a:t>
              </a:r>
            </a:p>
            <a:p>
              <a:pPr marL="132160" lvl="0" indent="-14486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dirty="0" smtClean="0">
                  <a:solidFill>
                    <a:schemeClr val="dk1"/>
                  </a:solidFill>
                </a:rPr>
                <a:t>Library easily modifiable for future development</a:t>
              </a:r>
              <a:endParaRPr dirty="0"/>
            </a:p>
            <a:p>
              <a:pPr marL="132160" marR="0" lvl="0" indent="-6548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552725" y="744550"/>
            <a:ext cx="8591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800" dirty="0"/>
              <a:t>Data Collection framework (Sameer S)</a:t>
            </a:r>
            <a:endParaRPr sz="2400" b="1" dirty="0"/>
          </a:p>
        </p:txBody>
      </p:sp>
      <p:sp>
        <p:nvSpPr>
          <p:cNvPr id="224" name="Google Shape;224;p31"/>
          <p:cNvSpPr txBox="1"/>
          <p:nvPr/>
        </p:nvSpPr>
        <p:spPr>
          <a:xfrm>
            <a:off x="552725" y="4570675"/>
            <a:ext cx="5698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225" name="Google Shape;225;p31"/>
          <p:cNvGrpSpPr/>
          <p:nvPr/>
        </p:nvGrpSpPr>
        <p:grpSpPr>
          <a:xfrm>
            <a:off x="628925" y="1540750"/>
            <a:ext cx="7044045" cy="1215378"/>
            <a:chOff x="-4240927" y="1197147"/>
            <a:chExt cx="7307100" cy="1371604"/>
          </a:xfrm>
        </p:grpSpPr>
        <p:sp>
          <p:nvSpPr>
            <p:cNvPr id="226" name="Google Shape;226;p31"/>
            <p:cNvSpPr/>
            <p:nvPr/>
          </p:nvSpPr>
          <p:spPr>
            <a:xfrm>
              <a:off x="-4240927" y="1197147"/>
              <a:ext cx="3741000" cy="365700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52999">
                  <a:srgbClr val="46C6F4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Final Progress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-4240926" y="1562850"/>
              <a:ext cx="73071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Developed a library that allows users to extract data remotely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Developed multiple methods for retrieving the data (Python, Java, UI tool)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Time analysis for sending different amount of data using the library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Documentation for setting up AWS for future semesters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endParaRPr lang="en-US" dirty="0"/>
            </a:p>
            <a:p>
              <a:pPr marL="132160" lvl="0" indent="-144860">
                <a:buSzPts val="1400"/>
                <a:buFont typeface="Arial"/>
                <a:buChar char="•"/>
              </a:pPr>
              <a:endParaRPr lang="en-US" dirty="0"/>
            </a:p>
            <a:p>
              <a:pPr marL="132160" marR="0" lvl="0" indent="-14486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0700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552725" y="744550"/>
            <a:ext cx="8591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200" dirty="0"/>
              <a:t>Data Collection framework (Sameer S)</a:t>
            </a:r>
            <a:endParaRPr sz="2400" b="1" dirty="0"/>
          </a:p>
        </p:txBody>
      </p:sp>
      <p:sp>
        <p:nvSpPr>
          <p:cNvPr id="224" name="Google Shape;224;p31"/>
          <p:cNvSpPr txBox="1"/>
          <p:nvPr/>
        </p:nvSpPr>
        <p:spPr>
          <a:xfrm>
            <a:off x="552725" y="4570675"/>
            <a:ext cx="5698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87DB5408-9DCF-40F7-9058-ACC6DD9C7F44}"/>
              </a:ext>
            </a:extLst>
          </p:cNvPr>
          <p:cNvSpPr/>
          <p:nvPr/>
        </p:nvSpPr>
        <p:spPr>
          <a:xfrm>
            <a:off x="1139588" y="2975212"/>
            <a:ext cx="782730" cy="89392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OPC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E4C52-5F00-45E4-A818-4512F8D2F1ED}"/>
              </a:ext>
            </a:extLst>
          </p:cNvPr>
          <p:cNvSpPr/>
          <p:nvPr/>
        </p:nvSpPr>
        <p:spPr>
          <a:xfrm>
            <a:off x="1183942" y="2431272"/>
            <a:ext cx="634621" cy="3753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D8D18-B572-4DEE-8C75-FBA6E44873A1}"/>
              </a:ext>
            </a:extLst>
          </p:cNvPr>
          <p:cNvSpPr/>
          <p:nvPr/>
        </p:nvSpPr>
        <p:spPr>
          <a:xfrm>
            <a:off x="984494" y="1828800"/>
            <a:ext cx="1806473" cy="23951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/>
              <a:t>Test Bed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E7935-7E4B-4533-AA7B-6C9ED4483A89}"/>
              </a:ext>
            </a:extLst>
          </p:cNvPr>
          <p:cNvSpPr/>
          <p:nvPr/>
        </p:nvSpPr>
        <p:spPr>
          <a:xfrm>
            <a:off x="2006221" y="2402991"/>
            <a:ext cx="716507" cy="4318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gRPC</a:t>
            </a:r>
            <a:r>
              <a:rPr lang="en-US" sz="1400" dirty="0"/>
              <a:t>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59426-64E6-4DAB-9F24-449C60D666CF}"/>
              </a:ext>
            </a:extLst>
          </p:cNvPr>
          <p:cNvSpPr/>
          <p:nvPr/>
        </p:nvSpPr>
        <p:spPr>
          <a:xfrm>
            <a:off x="4546561" y="1923614"/>
            <a:ext cx="1806473" cy="10289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/>
              <a:t>Remote Application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C68BF-8795-4FC2-A52D-EBB66FF004AA}"/>
              </a:ext>
            </a:extLst>
          </p:cNvPr>
          <p:cNvSpPr/>
          <p:nvPr/>
        </p:nvSpPr>
        <p:spPr>
          <a:xfrm>
            <a:off x="4733291" y="2292103"/>
            <a:ext cx="716507" cy="4318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gRPC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91C98A-BFA2-45BF-A388-1BD0D3CC8372}"/>
              </a:ext>
            </a:extLst>
          </p:cNvPr>
          <p:cNvCxnSpPr>
            <a:stCxn id="5" idx="1"/>
            <a:endCxn id="6" idx="2"/>
          </p:cNvCxnSpPr>
          <p:nvPr/>
        </p:nvCxnSpPr>
        <p:spPr>
          <a:xfrm flipH="1" flipV="1">
            <a:off x="1501253" y="2806586"/>
            <a:ext cx="29700" cy="168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A8FCE8-8739-458C-8B02-F2A4D89DED7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1818563" y="2618929"/>
            <a:ext cx="187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D2E389-AED8-45B4-BF4F-4B66A4D93B8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2722728" y="2508041"/>
            <a:ext cx="2010563" cy="110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3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Collection framework (Sameer S)</a:t>
            </a:r>
          </a:p>
        </p:txBody>
      </p:sp>
      <p:grpSp>
        <p:nvGrpSpPr>
          <p:cNvPr id="4" name="Google Shape;225;p31">
            <a:extLst>
              <a:ext uri="{FF2B5EF4-FFF2-40B4-BE49-F238E27FC236}">
                <a16:creationId xmlns:a16="http://schemas.microsoft.com/office/drawing/2014/main" id="{9A2AEC03-55E1-4C8D-B446-88CFD64342BD}"/>
              </a:ext>
            </a:extLst>
          </p:cNvPr>
          <p:cNvGrpSpPr/>
          <p:nvPr/>
        </p:nvGrpSpPr>
        <p:grpSpPr>
          <a:xfrm>
            <a:off x="1049977" y="1334464"/>
            <a:ext cx="7044046" cy="1131735"/>
            <a:chOff x="-4240927" y="1291540"/>
            <a:chExt cx="7307101" cy="1277210"/>
          </a:xfrm>
        </p:grpSpPr>
        <p:sp>
          <p:nvSpPr>
            <p:cNvPr id="5" name="Google Shape;226;p31">
              <a:extLst>
                <a:ext uri="{FF2B5EF4-FFF2-40B4-BE49-F238E27FC236}">
                  <a16:creationId xmlns:a16="http://schemas.microsoft.com/office/drawing/2014/main" id="{E72DE6FF-D4C6-4605-9776-F6E097D00D2D}"/>
                </a:ext>
              </a:extLst>
            </p:cNvPr>
            <p:cNvSpPr/>
            <p:nvPr/>
          </p:nvSpPr>
          <p:spPr>
            <a:xfrm>
              <a:off x="-4240927" y="1291540"/>
              <a:ext cx="3741000" cy="365700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52999">
                  <a:srgbClr val="46C6F4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-US" b="1" dirty="0" err="1">
                  <a:solidFill>
                    <a:srgbClr val="FFFFFF"/>
                  </a:solidFill>
                </a:rPr>
                <a:t>gRPC</a:t>
              </a:r>
              <a:r>
                <a:rPr lang="en-US" b="1" dirty="0">
                  <a:solidFill>
                    <a:srgbClr val="FFFFFF"/>
                  </a:solidFill>
                </a:rPr>
                <a:t> Library</a:t>
              </a:r>
              <a:endParaRPr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27;p31">
              <a:extLst>
                <a:ext uri="{FF2B5EF4-FFF2-40B4-BE49-F238E27FC236}">
                  <a16:creationId xmlns:a16="http://schemas.microsoft.com/office/drawing/2014/main" id="{95196AED-19B0-457D-8DDC-0FFA40CEC8D0}"/>
                </a:ext>
              </a:extLst>
            </p:cNvPr>
            <p:cNvSpPr/>
            <p:nvPr/>
          </p:nvSpPr>
          <p:spPr>
            <a:xfrm>
              <a:off x="-4240926" y="1562850"/>
              <a:ext cx="73071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0" anchor="t" anchorCtr="0">
              <a:noAutofit/>
            </a:bodyPr>
            <a:lstStyle/>
            <a:p>
              <a:pPr marL="132160" indent="-144860">
                <a:buSzPts val="1400"/>
                <a:buFont typeface="Arial"/>
                <a:buChar char="•"/>
              </a:pPr>
              <a:endParaRPr lang="en-US" dirty="0"/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 err="1"/>
                <a:t>gRPC</a:t>
              </a:r>
              <a:r>
                <a:rPr lang="en-US" dirty="0"/>
                <a:t> (</a:t>
              </a:r>
              <a:r>
                <a:rPr lang="en-US" dirty="0" err="1"/>
                <a:t>google’s</a:t>
              </a:r>
              <a:r>
                <a:rPr lang="en-US" dirty="0"/>
                <a:t> Remote Procedural Call) library is being used as it is fast, safe, and reliable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Consists of server and client. The Client retrieves data and can be used across different languages (Java, Python, and a simple UI tool).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/>
                <a:t>There are two forms you can receive the data in: full and “lite”. Full just retrieves all the data from the OPC server and lite simply gives tag data</a:t>
              </a:r>
              <a:r>
                <a:rPr lang="en-US" dirty="0" smtClean="0"/>
                <a:t>.</a:t>
              </a:r>
            </a:p>
            <a:p>
              <a:pPr marL="132160" indent="-144860">
                <a:buSzPts val="1400"/>
                <a:buFont typeface="Arial"/>
                <a:buChar char="•"/>
              </a:pPr>
              <a:r>
                <a:rPr lang="en-US" dirty="0" smtClean="0"/>
                <a:t>Mimics local API’s methods for easier integration</a:t>
              </a:r>
              <a:endParaRPr lang="en-US" dirty="0"/>
            </a:p>
            <a:p>
              <a:pPr marL="132160" indent="-144860">
                <a:buSzPts val="1400"/>
                <a:buFont typeface="Arial"/>
                <a:buChar char="•"/>
              </a:pPr>
              <a:endParaRPr lang="en-US" dirty="0"/>
            </a:p>
            <a:p>
              <a:pPr marL="132160" lvl="0" indent="-144860">
                <a:buSzPts val="1400"/>
                <a:buFont typeface="Arial"/>
                <a:buChar char="•"/>
              </a:pPr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87BB99-4764-4566-87C5-0026B6522EBF}"/>
              </a:ext>
            </a:extLst>
          </p:cNvPr>
          <p:cNvSpPr/>
          <p:nvPr/>
        </p:nvSpPr>
        <p:spPr>
          <a:xfrm>
            <a:off x="984494" y="3440854"/>
            <a:ext cx="2347986" cy="104626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numCol="2" rtlCol="0" anchor="ctr"/>
          <a:lstStyle/>
          <a:p>
            <a:pPr lvl="0">
              <a:buSzPts val="1400"/>
            </a:pPr>
            <a:r>
              <a:rPr lang="en-US" sz="1000" dirty="0"/>
              <a:t>LOCAL SERVER</a:t>
            </a:r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/>
              <a:t>getTag</a:t>
            </a: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/>
              <a:t>getGroups</a:t>
            </a: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/>
              <a:t>getTagsInGroup</a:t>
            </a: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/>
              <a:t>getMultipleTags</a:t>
            </a: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/>
              <a:t>“lite” functions</a:t>
            </a:r>
          </a:p>
          <a:p>
            <a:pPr lvl="0">
              <a:buSzPts val="1400"/>
            </a:pP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/>
              <a:t>setTag</a:t>
            </a: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>
                <a:solidFill>
                  <a:srgbClr val="FF0000"/>
                </a:solidFill>
              </a:rPr>
              <a:t>watchState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70A052-D866-4675-AE44-EAC5893D204E}"/>
              </a:ext>
            </a:extLst>
          </p:cNvPr>
          <p:cNvSpPr/>
          <p:nvPr/>
        </p:nvSpPr>
        <p:spPr>
          <a:xfrm>
            <a:off x="5437961" y="3440854"/>
            <a:ext cx="2347986" cy="104626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numCol="2" rtlCol="0" anchor="ctr"/>
          <a:lstStyle/>
          <a:p>
            <a:pPr lvl="0">
              <a:buSzPts val="1400"/>
            </a:pPr>
            <a:r>
              <a:rPr lang="en-US" sz="1000" dirty="0"/>
              <a:t>REMOTE CLIENT</a:t>
            </a:r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/>
              <a:t>getTag</a:t>
            </a: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/>
              <a:t>getGroups</a:t>
            </a: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/>
              <a:t>getTagsInGroup</a:t>
            </a: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/>
              <a:t>getMultipleTags</a:t>
            </a: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/>
              <a:t>“lite” functions</a:t>
            </a:r>
          </a:p>
          <a:p>
            <a:pPr lvl="0">
              <a:buSzPts val="1400"/>
            </a:pP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/>
              <a:t>setTag</a:t>
            </a:r>
            <a:endParaRPr lang="en-US" sz="1000" dirty="0"/>
          </a:p>
          <a:p>
            <a:pPr marL="132160" lvl="0" indent="-144860">
              <a:buSzPts val="1400"/>
              <a:buFont typeface="Arial"/>
              <a:buChar char="•"/>
            </a:pPr>
            <a:r>
              <a:rPr lang="en-US" sz="1000" dirty="0" err="1">
                <a:solidFill>
                  <a:srgbClr val="FF0000"/>
                </a:solidFill>
              </a:rPr>
              <a:t>watchState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57C920-4797-4365-932D-83F1FBB930F3}"/>
              </a:ext>
            </a:extLst>
          </p:cNvPr>
          <p:cNvCxnSpPr/>
          <p:nvPr/>
        </p:nvCxnSpPr>
        <p:spPr>
          <a:xfrm>
            <a:off x="3332480" y="3711787"/>
            <a:ext cx="21054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23CEC2-3C87-4DC7-ADEC-922D4191B70E}"/>
              </a:ext>
            </a:extLst>
          </p:cNvPr>
          <p:cNvCxnSpPr/>
          <p:nvPr/>
        </p:nvCxnSpPr>
        <p:spPr>
          <a:xfrm flipH="1">
            <a:off x="3332480" y="4131733"/>
            <a:ext cx="21054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0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36DFB8-303B-44C9-A7DF-ABA88548D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742204"/>
              </p:ext>
            </p:extLst>
          </p:nvPr>
        </p:nvGraphicFramePr>
        <p:xfrm>
          <a:off x="748572" y="2275610"/>
          <a:ext cx="7636891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117">
                  <a:extLst>
                    <a:ext uri="{9D8B030D-6E8A-4147-A177-3AD203B41FA5}">
                      <a16:colId xmlns:a16="http://schemas.microsoft.com/office/drawing/2014/main" val="3746116153"/>
                    </a:ext>
                  </a:extLst>
                </a:gridCol>
                <a:gridCol w="2499892">
                  <a:extLst>
                    <a:ext uri="{9D8B030D-6E8A-4147-A177-3AD203B41FA5}">
                      <a16:colId xmlns:a16="http://schemas.microsoft.com/office/drawing/2014/main" val="3657177859"/>
                    </a:ext>
                  </a:extLst>
                </a:gridCol>
                <a:gridCol w="3106882">
                  <a:extLst>
                    <a:ext uri="{9D8B030D-6E8A-4147-A177-3AD203B41FA5}">
                      <a16:colId xmlns:a16="http://schemas.microsoft.com/office/drawing/2014/main" val="3797613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Method used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Communication time between Client and Server (</a:t>
                      </a:r>
                      <a:r>
                        <a:rPr lang="en-US" sz="1200" dirty="0" err="1" smtClean="0"/>
                        <a:t>ms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r>
                        <a:rPr lang="en-US" sz="1200" dirty="0" smtClean="0"/>
                        <a:t>(Steps 1 &amp; 6)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Elapsed</a:t>
                      </a:r>
                      <a:r>
                        <a:rPr lang="en-US" sz="1200" baseline="0" dirty="0" smtClean="0"/>
                        <a:t> time between request and response (</a:t>
                      </a:r>
                      <a:r>
                        <a:rPr lang="en-US" sz="1200" baseline="0" dirty="0" err="1" smtClean="0"/>
                        <a:t>ms</a:t>
                      </a:r>
                      <a:r>
                        <a:rPr lang="en-US" sz="1200" baseline="0" dirty="0" smtClean="0"/>
                        <a:t>)</a:t>
                      </a:r>
                    </a:p>
                    <a:p>
                      <a:r>
                        <a:rPr lang="en-US" sz="1200" baseline="0" dirty="0" smtClean="0"/>
                        <a:t>(All steps)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89870"/>
                  </a:ext>
                </a:extLst>
              </a:tr>
              <a:tr h="315883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getExistingGroups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Avg</a:t>
                      </a:r>
                      <a:r>
                        <a:rPr lang="en-US" sz="1200" baseline="0" dirty="0" smtClean="0"/>
                        <a:t> = </a:t>
                      </a:r>
                      <a:r>
                        <a:rPr lang="en-US" sz="1200" b="1" baseline="0" dirty="0" smtClean="0"/>
                        <a:t>11.60ms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StdDev</a:t>
                      </a:r>
                      <a:r>
                        <a:rPr lang="en-US" sz="1200" baseline="0" dirty="0" smtClean="0"/>
                        <a:t> = </a:t>
                      </a:r>
                      <a:r>
                        <a:rPr lang="en-US" sz="1200" b="1" baseline="0" dirty="0" smtClean="0"/>
                        <a:t>4.6ms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Avg</a:t>
                      </a:r>
                      <a:r>
                        <a:rPr lang="en-US" sz="1200" baseline="0" dirty="0" smtClean="0"/>
                        <a:t> =</a:t>
                      </a:r>
                      <a:r>
                        <a:rPr lang="en-US" sz="1200" b="1" baseline="0" dirty="0" smtClean="0"/>
                        <a:t>42.14ms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StdDev</a:t>
                      </a:r>
                      <a:r>
                        <a:rPr lang="en-US" sz="1200" baseline="0" dirty="0" smtClean="0"/>
                        <a:t> = </a:t>
                      </a:r>
                      <a:r>
                        <a:rPr lang="en-US" sz="1200" b="1" baseline="0" dirty="0" smtClean="0"/>
                        <a:t>5.9ms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5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getAvailableTagsInGroup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Avg</a:t>
                      </a:r>
                      <a:r>
                        <a:rPr lang="en-US" sz="1200" baseline="0" dirty="0" smtClean="0"/>
                        <a:t> = </a:t>
                      </a:r>
                      <a:r>
                        <a:rPr lang="en-US" sz="1200" b="1" baseline="0" dirty="0" smtClean="0"/>
                        <a:t>10.18ms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StdDev</a:t>
                      </a:r>
                      <a:r>
                        <a:rPr lang="en-US" sz="1200" baseline="0" dirty="0" smtClean="0"/>
                        <a:t> = </a:t>
                      </a:r>
                      <a:r>
                        <a:rPr lang="en-US" sz="1200" b="1" baseline="0" dirty="0" smtClean="0"/>
                        <a:t>3.34ms</a:t>
                      </a:r>
                      <a:endParaRPr lang="en-US" sz="1200" b="1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Avg</a:t>
                      </a:r>
                      <a:r>
                        <a:rPr lang="en-US" sz="1200" baseline="0" dirty="0" smtClean="0"/>
                        <a:t> = </a:t>
                      </a:r>
                      <a:r>
                        <a:rPr lang="en-US" sz="1200" b="1" baseline="0" dirty="0" smtClean="0"/>
                        <a:t>4598.49ms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StdDev</a:t>
                      </a:r>
                      <a:r>
                        <a:rPr lang="en-US" sz="1200" baseline="0" dirty="0" smtClean="0"/>
                        <a:t> = </a:t>
                      </a:r>
                      <a:r>
                        <a:rPr lang="en-US" sz="1200" b="1" baseline="0" dirty="0" smtClean="0"/>
                        <a:t>35.89ms</a:t>
                      </a:r>
                      <a:endParaRPr lang="en-US" sz="1200" b="1" dirty="0" smtClean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7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getTag</a:t>
                      </a:r>
                      <a:r>
                        <a:rPr lang="en-US" sz="120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Avg</a:t>
                      </a:r>
                      <a:r>
                        <a:rPr lang="en-US" sz="1200" dirty="0" smtClean="0"/>
                        <a:t> = </a:t>
                      </a:r>
                      <a:r>
                        <a:rPr lang="en-US" sz="1200" b="1" dirty="0" smtClean="0"/>
                        <a:t>10.84ms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StdDev</a:t>
                      </a:r>
                      <a:r>
                        <a:rPr lang="en-US" sz="1200" baseline="0" dirty="0" smtClean="0"/>
                        <a:t> = </a:t>
                      </a:r>
                      <a:r>
                        <a:rPr lang="en-US" sz="1200" b="1" baseline="0" dirty="0" smtClean="0"/>
                        <a:t>4.08ms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Avg</a:t>
                      </a:r>
                      <a:r>
                        <a:rPr lang="en-US" sz="1200" dirty="0" smtClean="0"/>
                        <a:t> = </a:t>
                      </a:r>
                      <a:r>
                        <a:rPr lang="en-US" sz="1200" b="1" dirty="0" smtClean="0"/>
                        <a:t>61.07ms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StdDev</a:t>
                      </a:r>
                      <a:r>
                        <a:rPr lang="en-US" sz="1200" baseline="0" dirty="0" smtClean="0"/>
                        <a:t> = </a:t>
                      </a:r>
                      <a:r>
                        <a:rPr lang="en-US" sz="1200" b="1" baseline="0" dirty="0" smtClean="0"/>
                        <a:t>9.44ms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88843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748572" y="4286665"/>
            <a:ext cx="7034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NOTE: Latencies are bottlenecked by the OPC server which is somewhat volatile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748572" y="1118843"/>
            <a:ext cx="1350818" cy="644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OPC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36254" y="1118843"/>
            <a:ext cx="1350818" cy="644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Local API’s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10972" y="1118843"/>
            <a:ext cx="1350818" cy="6442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gRPC</a:t>
            </a:r>
            <a:r>
              <a:rPr lang="en-US" dirty="0" smtClean="0">
                <a:solidFill>
                  <a:schemeClr val="tx1"/>
                </a:solidFill>
              </a:rPr>
              <a:t>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93953" y="1118843"/>
            <a:ext cx="1350818" cy="6442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gRPC</a:t>
            </a:r>
            <a:r>
              <a:rPr lang="en-US" dirty="0" smtClean="0">
                <a:solidFill>
                  <a:schemeClr val="tx1"/>
                </a:solidFill>
              </a:rPr>
              <a:t> Client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2099390" y="1323348"/>
            <a:ext cx="536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987072" y="1323348"/>
            <a:ext cx="7100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061790" y="1323348"/>
            <a:ext cx="10321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099390" y="1555261"/>
            <a:ext cx="536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87072" y="1555261"/>
            <a:ext cx="7239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061790" y="1555261"/>
            <a:ext cx="10321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35845" y="9776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206996" y="9776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224030" y="9776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29175" y="16091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200068" y="16058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35845" y="16058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9326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552725" y="744550"/>
            <a:ext cx="8591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200" dirty="0"/>
              <a:t>Data Collection framework (Sameer S)</a:t>
            </a:r>
            <a:endParaRPr sz="2400" b="1" dirty="0"/>
          </a:p>
        </p:txBody>
      </p:sp>
      <p:sp>
        <p:nvSpPr>
          <p:cNvPr id="224" name="Google Shape;224;p31"/>
          <p:cNvSpPr txBox="1"/>
          <p:nvPr/>
        </p:nvSpPr>
        <p:spPr>
          <a:xfrm>
            <a:off x="552725" y="4570675"/>
            <a:ext cx="5698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2" name="gRPC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44550"/>
            <a:ext cx="9144000" cy="43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4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E 2014 Powerpoint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8980</TotalTime>
  <Words>1578</Words>
  <Application>Microsoft Office PowerPoint</Application>
  <PresentationFormat>On-screen Show (16:9)</PresentationFormat>
  <Paragraphs>267</Paragraphs>
  <Slides>35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等线</vt:lpstr>
      <vt:lpstr>Times New Roman</vt:lpstr>
      <vt:lpstr>Wingdings</vt:lpstr>
      <vt:lpstr>ME 2014 Powerpoint Template</vt:lpstr>
      <vt:lpstr>Secure Cloud Manufacturing</vt:lpstr>
      <vt:lpstr>Team Members</vt:lpstr>
      <vt:lpstr>Term Goals</vt:lpstr>
      <vt:lpstr>Data Collection framework (Sameer S)</vt:lpstr>
      <vt:lpstr>Data Collection framework (Sameer S)</vt:lpstr>
      <vt:lpstr>Data Collection framework (Sameer S)</vt:lpstr>
      <vt:lpstr>Data Collection framework (Sameer S)</vt:lpstr>
      <vt:lpstr>PowerPoint Presentation</vt:lpstr>
      <vt:lpstr>Data Collection framework (Sameer S)</vt:lpstr>
      <vt:lpstr>Data Collection framework (Sameer S)</vt:lpstr>
      <vt:lpstr>Data Collection framework (Sameer S)</vt:lpstr>
      <vt:lpstr>Data Extraction and Processing (Serafina)</vt:lpstr>
      <vt:lpstr>Data Extraction and Processing (Serafina)</vt:lpstr>
      <vt:lpstr>Data Flow Through APIs</vt:lpstr>
      <vt:lpstr>Time Analysis of Functions</vt:lpstr>
      <vt:lpstr>Time Graphs</vt:lpstr>
      <vt:lpstr>Data Pipeline and Formatting (Andrew)</vt:lpstr>
      <vt:lpstr>Frontend Visualization (Andrew)</vt:lpstr>
      <vt:lpstr>Graphs of # packets extracted</vt:lpstr>
      <vt:lpstr>DEMO </vt:lpstr>
      <vt:lpstr>Machine Status Verification (Youwen)</vt:lpstr>
      <vt:lpstr>Background</vt:lpstr>
      <vt:lpstr>Background</vt:lpstr>
      <vt:lpstr>Machine Status Verification  (Youwen)</vt:lpstr>
      <vt:lpstr>Machine Status Verification (Youwen)</vt:lpstr>
      <vt:lpstr>PowerPoint Presentation</vt:lpstr>
      <vt:lpstr>Analyze packages deeper</vt:lpstr>
      <vt:lpstr>For the classifying purpose</vt:lpstr>
      <vt:lpstr>Machine Status Verification - Youwen</vt:lpstr>
      <vt:lpstr>PowerPoint Presentation</vt:lpstr>
      <vt:lpstr>Difference with Digital Twins</vt:lpstr>
      <vt:lpstr>DEMO with local data</vt:lpstr>
      <vt:lpstr>Future work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Cloud Manufacturing</dc:title>
  <dc:creator>VRMILLING</dc:creator>
  <cp:lastModifiedBy>VRMILLING</cp:lastModifiedBy>
  <cp:revision>59</cp:revision>
  <dcterms:modified xsi:type="dcterms:W3CDTF">2019-04-24T16:59:04Z</dcterms:modified>
</cp:coreProperties>
</file>